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9" r:id="rId24"/>
    <p:sldId id="278"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540" userDrawn="1">
          <p15:clr>
            <a:srgbClr val="747775"/>
          </p15:clr>
        </p15:guide>
        <p15:guide id="2" orient="horz" pos="162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CW980H/D6x5A6Bdt+viPn+iyb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282" autoAdjust="0"/>
  </p:normalViewPr>
  <p:slideViewPr>
    <p:cSldViewPr snapToGrid="0">
      <p:cViewPr varScale="1">
        <p:scale>
          <a:sx n="125" d="100"/>
          <a:sy n="125" d="100"/>
        </p:scale>
        <p:origin x="660" y="64"/>
      </p:cViewPr>
      <p:guideLst>
        <p:guide pos="254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72963a97b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8" name="Google Shape;328;g372963a97b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72963a97b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72963a97b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72963a97b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Everything fails, nothing works and by the end of Day 1 he’s still waiting for that env. Sound familiar?</a:t>
            </a:r>
            <a:endParaRPr dirty="0"/>
          </a:p>
        </p:txBody>
      </p:sp>
      <p:sp>
        <p:nvSpPr>
          <p:cNvPr id="346" name="Google Shape;346;g372963a97b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71b30e10fd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If Aditya’s story rings a bell, you’re not alone. Let’s quantify it. Grab your phone, open </a:t>
            </a:r>
            <a:r>
              <a:rPr lang="en-US" b="1" dirty="0"/>
              <a:t>menti.com</a:t>
            </a:r>
            <a:r>
              <a:rPr lang="en-US" dirty="0"/>
              <a:t>, and enter </a:t>
            </a:r>
            <a:r>
              <a:rPr lang="en-US" b="1" dirty="0"/>
              <a:t>5778 4417</a:t>
            </a:r>
            <a:r>
              <a:rPr lang="en-US" dirty="0"/>
              <a:t>—or just scan the QR.</a:t>
            </a:r>
            <a:br>
              <a:rPr lang="en-US" dirty="0"/>
            </a:br>
            <a:r>
              <a:rPr lang="en-US" dirty="0"/>
              <a:t>We’ll flash the live results in a minute and see where the room stands.</a:t>
            </a:r>
          </a:p>
        </p:txBody>
      </p:sp>
      <p:sp>
        <p:nvSpPr>
          <p:cNvPr id="369" name="Google Shape;369;g371b30e10fd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71b30e10f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Here’s why that wait hurts more than patience. Industry studies show developers burn </a:t>
            </a:r>
            <a:r>
              <a:rPr lang="en-US" b="1" dirty="0"/>
              <a:t>8+ hours each week</a:t>
            </a:r>
            <a:r>
              <a:rPr lang="en-US" dirty="0"/>
              <a:t> babysitting builds and wrangling environments. Compare that with DORA‑defined </a:t>
            </a:r>
            <a:r>
              <a:rPr lang="en-US" i="1" dirty="0"/>
              <a:t>elite</a:t>
            </a:r>
            <a:r>
              <a:rPr lang="en-US" dirty="0"/>
              <a:t> teams who push from commit to prod in </a:t>
            </a:r>
            <a:r>
              <a:rPr lang="en-US" b="1" dirty="0"/>
              <a:t>under one hour</a:t>
            </a:r>
            <a:r>
              <a:rPr lang="en-US" dirty="0"/>
              <a:t>. Every minute Aditya loses is money down the drain and </a:t>
            </a:r>
            <a:r>
              <a:rPr lang="en-US" dirty="0" err="1"/>
              <a:t>Clusterly</a:t>
            </a:r>
            <a:r>
              <a:rPr lang="en-US" dirty="0"/>
              <a:t> will never reach the Elite Performers as per Dora.</a:t>
            </a:r>
          </a:p>
          <a:p>
            <a:pPr marL="0" lvl="0" indent="0" algn="l" rtl="0">
              <a:spcBef>
                <a:spcPts val="0"/>
              </a:spcBef>
              <a:spcAft>
                <a:spcPts val="0"/>
              </a:spcAft>
              <a:buNone/>
            </a:pPr>
            <a:endParaRPr dirty="0"/>
          </a:p>
        </p:txBody>
      </p:sp>
      <p:sp>
        <p:nvSpPr>
          <p:cNvPr id="379" name="Google Shape;379;g371b30e10fd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71b30e10f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Aditya decides, </a:t>
            </a:r>
            <a:r>
              <a:rPr lang="en-US" i="1" dirty="0"/>
              <a:t>“There’s a better way to work.”</a:t>
            </a:r>
            <a:br>
              <a:rPr lang="en-US" dirty="0"/>
            </a:br>
            <a:r>
              <a:rPr lang="en-US" b="1" dirty="0"/>
              <a:t>Challenges we all know:</a:t>
            </a:r>
            <a:br>
              <a:rPr lang="en-US" dirty="0"/>
            </a:br>
            <a:r>
              <a:rPr lang="en-US" dirty="0"/>
              <a:t>• Realistic local or test clusters are a pain.</a:t>
            </a:r>
            <a:br>
              <a:rPr lang="en-US" dirty="0"/>
            </a:br>
            <a:r>
              <a:rPr lang="en-US" dirty="0"/>
              <a:t>• Edit‑build‑push‑deploy is glacial.</a:t>
            </a:r>
            <a:br>
              <a:rPr lang="en-US" dirty="0"/>
            </a:br>
            <a:r>
              <a:rPr lang="en-US" dirty="0"/>
              <a:t>• Debugging </a:t>
            </a:r>
            <a:r>
              <a:rPr lang="en-US" i="1" dirty="0"/>
              <a:t>inside</a:t>
            </a:r>
            <a:r>
              <a:rPr lang="en-US" dirty="0"/>
              <a:t> Kubernetes is tricky.</a:t>
            </a:r>
            <a:br>
              <a:rPr lang="en-US" dirty="0"/>
            </a:br>
            <a:r>
              <a:rPr lang="en-US" dirty="0"/>
              <a:t>• Shipping to staging eats half a day.</a:t>
            </a:r>
          </a:p>
          <a:p>
            <a:r>
              <a:rPr lang="en-US" b="1" dirty="0"/>
              <a:t>Enter the toolkit:</a:t>
            </a:r>
            <a:br>
              <a:rPr lang="en-US" dirty="0"/>
            </a:br>
            <a:r>
              <a:rPr lang="en-US" b="1" dirty="0"/>
              <a:t>Kind</a:t>
            </a:r>
            <a:r>
              <a:rPr lang="en-US" dirty="0"/>
              <a:t> spins up a production‑like cluster on your laptop in </a:t>
            </a:r>
            <a:r>
              <a:rPr lang="en-US" b="1" dirty="0"/>
              <a:t>seconds.</a:t>
            </a:r>
            <a:br>
              <a:rPr lang="en-US" dirty="0"/>
            </a:br>
            <a:r>
              <a:rPr lang="en-US" b="1" dirty="0"/>
              <a:t>DevSpace</a:t>
            </a:r>
            <a:r>
              <a:rPr lang="en-US" dirty="0"/>
              <a:t> hot‑reloads code straight into those pods, scripts your build / deploy flow, and keeps it identical across </a:t>
            </a:r>
            <a:r>
              <a:rPr lang="en-US" dirty="0" err="1"/>
              <a:t>envs</a:t>
            </a:r>
            <a:r>
              <a:rPr lang="en-US" dirty="0"/>
              <a:t>.</a:t>
            </a:r>
          </a:p>
          <a:p>
            <a:r>
              <a:rPr lang="en-US" dirty="0"/>
              <a:t>Together, they turn a hour long loop into a </a:t>
            </a:r>
            <a:r>
              <a:rPr lang="en-US" b="1" dirty="0"/>
              <a:t>sub‑second save‑and‑refresh</a:t>
            </a:r>
            <a:r>
              <a:rPr lang="en-US" dirty="0"/>
              <a:t>. Up next: we’ll show you exactly how.</a:t>
            </a:r>
          </a:p>
          <a:p>
            <a:pPr marL="0" lvl="0" indent="0" algn="l" rtl="0">
              <a:spcBef>
                <a:spcPts val="0"/>
              </a:spcBef>
              <a:spcAft>
                <a:spcPts val="0"/>
              </a:spcAft>
              <a:buNone/>
            </a:pPr>
            <a:endParaRPr dirty="0"/>
          </a:p>
        </p:txBody>
      </p:sp>
      <p:sp>
        <p:nvSpPr>
          <p:cNvPr id="391" name="Google Shape;391;g371b30e10fd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71b30e10fd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Enough slides—time to show, not tell. We’ll:</a:t>
            </a:r>
          </a:p>
          <a:p>
            <a:r>
              <a:rPr lang="en-US" dirty="0"/>
              <a:t>Spin up a fresh </a:t>
            </a:r>
            <a:r>
              <a:rPr lang="en-US" b="1" dirty="0"/>
              <a:t>Kind</a:t>
            </a:r>
            <a:r>
              <a:rPr lang="en-US" dirty="0"/>
              <a:t> cluster.</a:t>
            </a:r>
          </a:p>
          <a:p>
            <a:r>
              <a:rPr lang="en-US" dirty="0"/>
              <a:t>Attach </a:t>
            </a:r>
            <a:r>
              <a:rPr lang="en-US" b="1" dirty="0"/>
              <a:t>DevSpace</a:t>
            </a:r>
            <a:r>
              <a:rPr lang="en-US" dirty="0"/>
              <a:t> to the shopping‑cart microservice.</a:t>
            </a:r>
          </a:p>
          <a:p>
            <a:r>
              <a:rPr lang="en-US" dirty="0"/>
              <a:t>Reproduce Aditya’s bug, patch the code, and watch the fix appear in‑cluster.</a:t>
            </a:r>
          </a:p>
          <a:p>
            <a:pPr marL="158750" indent="0">
              <a:buNone/>
            </a:pPr>
            <a:r>
              <a:rPr lang="en-US" dirty="0"/>
              <a:t>We’ve got a fallback recording in case the demo‑gods—or conference Wi‑Fi—betray us, but let’s keep the adrenaline up and run it live. Fingers crossed; here we go!</a:t>
            </a:r>
          </a:p>
          <a:p>
            <a:pPr marL="0" lvl="0" indent="0" algn="l" rtl="0">
              <a:spcBef>
                <a:spcPts val="0"/>
              </a:spcBef>
              <a:spcAft>
                <a:spcPts val="0"/>
              </a:spcAft>
              <a:buNone/>
            </a:pPr>
            <a:endParaRPr dirty="0"/>
          </a:p>
        </p:txBody>
      </p:sp>
      <p:sp>
        <p:nvSpPr>
          <p:cNvPr id="403" name="Google Shape;403;g371b30e10fd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71b30e10fd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71b30e10fd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Here’s why the “Pro” workflow scales:</a:t>
            </a:r>
            <a:br>
              <a:rPr lang="en-US" dirty="0"/>
            </a:br>
            <a:r>
              <a:rPr lang="en-US" b="1" dirty="0"/>
              <a:t>Ephemeral cluster per branch</a:t>
            </a:r>
            <a:r>
              <a:rPr lang="en-US" dirty="0"/>
              <a:t> – kind create cluster spins up clean‑slate clusters that auto‑tear‑down—no config drift.</a:t>
            </a:r>
            <a:br>
              <a:rPr lang="en-US" dirty="0"/>
            </a:br>
            <a:r>
              <a:rPr lang="en-US" b="1" dirty="0"/>
              <a:t>One‑YAML multi‑node</a:t>
            </a:r>
            <a:r>
              <a:rPr lang="en-US" dirty="0"/>
              <a:t> – run control plane + workers locally to trial HA, network policies, even chaos tests.</a:t>
            </a:r>
            <a:br>
              <a:rPr lang="en-US" dirty="0"/>
            </a:br>
            <a:r>
              <a:rPr lang="en-US" b="1" dirty="0"/>
              <a:t>Service </a:t>
            </a:r>
            <a:r>
              <a:rPr lang="en-US" b="1" dirty="0" err="1"/>
              <a:t>virtualisation</a:t>
            </a:r>
            <a:r>
              <a:rPr lang="en-US" dirty="0"/>
              <a:t> – I know there are 100 to 1000 microservices mostly and not possible to all. So mock the services you don’t need and focus on the one you do. Tools like </a:t>
            </a:r>
            <a:r>
              <a:rPr lang="en-US" b="1" dirty="0" err="1"/>
              <a:t>vCluster</a:t>
            </a:r>
            <a:r>
              <a:rPr lang="en-US" dirty="0"/>
              <a:t> (a shout‑out to yesterday’s </a:t>
            </a:r>
            <a:r>
              <a:rPr lang="en-US" dirty="0" err="1"/>
              <a:t>Backstage+vlcuster</a:t>
            </a:r>
            <a:r>
              <a:rPr lang="en-US" dirty="0"/>
              <a:t> talk by Rakesh &amp; Farhan) slot right in.</a:t>
            </a:r>
          </a:p>
          <a:p>
            <a:r>
              <a:rPr lang="en-US" dirty="0"/>
              <a:t>Result: safe, disposable, production‑like playgrounds for every feature branch or hot‑fix—without melting your laptop.</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73d58466d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73d58466d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b="1" dirty="0"/>
              <a:t>Rapid inner‑loop:</a:t>
            </a:r>
            <a:r>
              <a:rPr lang="en-IN" dirty="0"/>
              <a:t> hot‑reload containers in seconds, sync local files straight into running pods, and debug live—no more tail‑and‑pray logs.</a:t>
            </a:r>
            <a:br>
              <a:rPr lang="en-IN" dirty="0"/>
            </a:br>
            <a:r>
              <a:rPr lang="en-IN" b="1" dirty="0"/>
              <a:t>Control without complexity:</a:t>
            </a:r>
            <a:r>
              <a:rPr lang="en-IN" dirty="0"/>
              <a:t> same lightweight CLI on any cluster (local or remote) and YAML tweaks extend the default dev / build / deploy flows.</a:t>
            </a:r>
            <a:br>
              <a:rPr lang="en-IN" dirty="0"/>
            </a:br>
            <a:r>
              <a:rPr lang="en-IN" b="1" dirty="0"/>
              <a:t>Developer‑first DNA:</a:t>
            </a:r>
            <a:r>
              <a:rPr lang="en-IN" dirty="0"/>
              <a:t> guided </a:t>
            </a:r>
            <a:r>
              <a:rPr lang="en-IN" dirty="0" err="1"/>
              <a:t>devspace</a:t>
            </a:r>
            <a:r>
              <a:rPr lang="en-IN" dirty="0"/>
              <a:t> </a:t>
            </a:r>
            <a:r>
              <a:rPr lang="en-IN" dirty="0" err="1"/>
              <a:t>init</a:t>
            </a:r>
            <a:r>
              <a:rPr lang="en-IN" dirty="0"/>
              <a:t>, reusable templates, zero agents in‑cluster, and a UI to replay or inspect every command—literally </a:t>
            </a:r>
            <a:r>
              <a:rPr lang="en-IN" i="1" dirty="0" err="1"/>
              <a:t>kubectl</a:t>
            </a:r>
            <a:r>
              <a:rPr lang="en-IN" i="1" dirty="0"/>
              <a:t> on steroids</a:t>
            </a:r>
            <a:r>
              <a:rPr lang="en-IN" dirty="0"/>
              <a:t>.</a:t>
            </a:r>
          </a:p>
          <a:p>
            <a:r>
              <a:rPr lang="en-IN" dirty="0"/>
              <a:t>We fixed Aditya’s bug with just </a:t>
            </a:r>
            <a:r>
              <a:rPr lang="en-IN" b="1" dirty="0"/>
              <a:t>three commands:</a:t>
            </a:r>
            <a:br>
              <a:rPr lang="en-IN" dirty="0"/>
            </a:br>
            <a:r>
              <a:rPr lang="en-IN" dirty="0" err="1"/>
              <a:t>devspace</a:t>
            </a:r>
            <a:r>
              <a:rPr lang="en-IN" dirty="0"/>
              <a:t> </a:t>
            </a:r>
            <a:r>
              <a:rPr lang="en-IN" dirty="0" err="1"/>
              <a:t>init</a:t>
            </a:r>
            <a:r>
              <a:rPr lang="en-IN" dirty="0"/>
              <a:t> → scaffold config</a:t>
            </a:r>
            <a:br>
              <a:rPr lang="en-IN" dirty="0"/>
            </a:br>
            <a:r>
              <a:rPr lang="en-IN" dirty="0" err="1"/>
              <a:t>devspace</a:t>
            </a:r>
            <a:r>
              <a:rPr lang="en-IN" dirty="0"/>
              <a:t> dev → live‑sync &amp; debug</a:t>
            </a:r>
            <a:br>
              <a:rPr lang="en-IN" dirty="0"/>
            </a:br>
            <a:r>
              <a:rPr lang="en-IN" dirty="0" err="1"/>
              <a:t>devspace</a:t>
            </a:r>
            <a:r>
              <a:rPr lang="en-IN" dirty="0"/>
              <a:t> deploy → ship the patch</a:t>
            </a:r>
            <a:br>
              <a:rPr lang="en-IN" dirty="0"/>
            </a:br>
            <a:r>
              <a:rPr lang="en-IN" dirty="0"/>
              <a:t>One YAML, zero context switches, continuous flow.</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73d741f5d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t>Good tools don’t just make you faster; they keep you in the flow.</a:t>
            </a:r>
            <a:br>
              <a:rPr lang="en-US" dirty="0"/>
            </a:br>
            <a:r>
              <a:rPr lang="en-US" dirty="0"/>
              <a:t>With Kind + DevSpace, Aditya’s entire cycle—from spinning a cluster to validating the fix—shrinks to </a:t>
            </a:r>
            <a:r>
              <a:rPr lang="en-US" b="1" dirty="0"/>
              <a:t>≈12 minutes</a:t>
            </a:r>
            <a:r>
              <a:rPr lang="en-US" dirty="0"/>
              <a:t>:</a:t>
            </a:r>
            <a:br>
              <a:rPr lang="en-US" dirty="0"/>
            </a:br>
            <a:r>
              <a:rPr lang="en-US" dirty="0"/>
              <a:t>Six tiny steps, one seamless flow, and a bug fix shipped before the coffee gets cold. Welcome to the </a:t>
            </a:r>
            <a:r>
              <a:rPr lang="en-US" i="1" dirty="0"/>
              <a:t>pro</a:t>
            </a:r>
            <a:r>
              <a:rPr lang="en-US" dirty="0"/>
              <a:t> world.</a:t>
            </a:r>
          </a:p>
          <a:p>
            <a:pPr marL="0" lvl="0" indent="0" algn="l" rtl="0">
              <a:spcBef>
                <a:spcPts val="0"/>
              </a:spcBef>
              <a:spcAft>
                <a:spcPts val="0"/>
              </a:spcAft>
              <a:buNone/>
            </a:pPr>
            <a:endParaRPr dirty="0"/>
          </a:p>
        </p:txBody>
      </p:sp>
      <p:sp>
        <p:nvSpPr>
          <p:cNvPr id="428" name="Google Shape;428;g373d741f5d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Hi everyone! Welcome to the final session of </a:t>
            </a:r>
            <a:r>
              <a:rPr lang="en-US" dirty="0" err="1"/>
              <a:t>KubeCon</a:t>
            </a:r>
            <a:r>
              <a:rPr lang="en-US" dirty="0"/>
              <a:t> + </a:t>
            </a:r>
            <a:r>
              <a:rPr lang="en-US" dirty="0" err="1"/>
              <a:t>CloudNativeCon</a:t>
            </a:r>
            <a:r>
              <a:rPr lang="en-US" dirty="0"/>
              <a:t> India 2025. I know it's been an intense two‑day ride, so thanks for sticking around. Let’s wrap things up by learning how to go from “Slow” to “Pro” and turbo‑charge your Kubernetes‑native development with Kind and DevSpace.</a:t>
            </a:r>
          </a:p>
        </p:txBody>
      </p:sp>
      <p:sp>
        <p:nvSpPr>
          <p:cNvPr id="223" name="Google Shape;2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73d741f5d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73d741f5d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Our wins:</a:t>
            </a:r>
            <a:br>
              <a:rPr lang="en-US" dirty="0"/>
            </a:br>
            <a:r>
              <a:rPr lang="en-US" dirty="0"/>
              <a:t>• </a:t>
            </a:r>
            <a:r>
              <a:rPr lang="en-US" b="1" dirty="0"/>
              <a:t>Onboarding</a:t>
            </a:r>
            <a:r>
              <a:rPr lang="en-US" dirty="0"/>
              <a:t>: 1 day → </a:t>
            </a:r>
            <a:r>
              <a:rPr lang="en-US" b="1" dirty="0"/>
              <a:t>1 hour</a:t>
            </a:r>
            <a:r>
              <a:rPr lang="en-US" dirty="0"/>
              <a:t>.</a:t>
            </a:r>
            <a:br>
              <a:rPr lang="en-US" dirty="0"/>
            </a:br>
            <a:r>
              <a:rPr lang="en-US" dirty="0"/>
              <a:t>• </a:t>
            </a:r>
            <a:r>
              <a:rPr lang="en-US" b="1" dirty="0"/>
              <a:t>Dev loop</a:t>
            </a:r>
            <a:r>
              <a:rPr lang="en-US" dirty="0"/>
              <a:t>: 60 min → </a:t>
            </a:r>
            <a:r>
              <a:rPr lang="en-US" b="1" dirty="0"/>
              <a:t>5 min</a:t>
            </a:r>
            <a:r>
              <a:rPr lang="en-US" dirty="0"/>
              <a:t> on average.</a:t>
            </a:r>
            <a:br>
              <a:rPr lang="en-US" dirty="0"/>
            </a:br>
            <a:r>
              <a:rPr lang="en-US" dirty="0"/>
              <a:t>• An </a:t>
            </a:r>
            <a:r>
              <a:rPr lang="en-US" b="1" dirty="0"/>
              <a:t>internal CLI wrapper</a:t>
            </a:r>
            <a:r>
              <a:rPr lang="en-US" dirty="0"/>
              <a:t> hides YAML and tool churn—</a:t>
            </a:r>
            <a:r>
              <a:rPr lang="en-US" dirty="0" err="1"/>
              <a:t>devs</a:t>
            </a:r>
            <a:r>
              <a:rPr lang="en-US" dirty="0"/>
              <a:t> just type cluster up, dev, deploy.</a:t>
            </a:r>
            <a:br>
              <a:rPr lang="en-US" dirty="0"/>
            </a:br>
            <a:r>
              <a:rPr lang="en-US" dirty="0"/>
              <a:t>• Instant comprehension with live, in‑IDE debugging against production‑like clusters.</a:t>
            </a:r>
          </a:p>
          <a:p>
            <a:r>
              <a:rPr lang="en-US" b="1" dirty="0"/>
              <a:t>Your playbook:</a:t>
            </a:r>
            <a:br>
              <a:rPr lang="en-US" dirty="0"/>
            </a:br>
            <a:r>
              <a:rPr lang="en-US" dirty="0"/>
              <a:t>• </a:t>
            </a:r>
            <a:r>
              <a:rPr lang="en-US" b="1" dirty="0"/>
              <a:t>Shift‑left fidelity</a:t>
            </a:r>
            <a:r>
              <a:rPr lang="en-US" dirty="0"/>
              <a:t>—not just speed. The closer to prod, the fewer surprises later.</a:t>
            </a:r>
            <a:br>
              <a:rPr lang="en-US" dirty="0"/>
            </a:br>
            <a:r>
              <a:rPr lang="en-US" dirty="0"/>
              <a:t>• Tackle </a:t>
            </a:r>
            <a:r>
              <a:rPr lang="en-US" b="1" dirty="0"/>
              <a:t>your bottleneck first</a:t>
            </a:r>
            <a:r>
              <a:rPr lang="en-US" dirty="0"/>
              <a:t>—swap tools freely behind a thin CLI layer.</a:t>
            </a:r>
            <a:br>
              <a:rPr lang="en-US" dirty="0"/>
            </a:br>
            <a:r>
              <a:rPr lang="en-US" dirty="0"/>
              <a:t>• Automate reset: every branch gets a fresh, disposable env; failure is just kind delete cluster away.</a:t>
            </a:r>
          </a:p>
          <a:p>
            <a:r>
              <a:rPr lang="en-US" dirty="0"/>
              <a:t>Take these ideas, adapt them, and make waiting in dev loops a relic at </a:t>
            </a:r>
            <a:r>
              <a:rPr lang="en-US" i="1" dirty="0"/>
              <a:t>your</a:t>
            </a:r>
            <a:r>
              <a:rPr lang="en-US" dirty="0"/>
              <a:t> company.</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73d741f5d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73d741f5d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724972931c_3_1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3724972931c_3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73d741f5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73d741f5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722f8543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722f8543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722f85438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722f85438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I’m </a:t>
            </a:r>
            <a:r>
              <a:rPr lang="en-US" b="1" dirty="0"/>
              <a:t>Raghu</a:t>
            </a:r>
            <a:r>
              <a:rPr lang="en-US" dirty="0"/>
              <a:t>, Solutions Architect at </a:t>
            </a:r>
            <a:r>
              <a:rPr lang="en-US" b="1" dirty="0"/>
              <a:t>AppViewX</a:t>
            </a:r>
            <a:r>
              <a:rPr lang="en-US" dirty="0"/>
              <a:t>—we help the world’s largest enterprises keep their TLS certificates healthy. I designed our multi‑tenant message bus and led the journey to SaaS: on‑prem runs on </a:t>
            </a:r>
            <a:r>
              <a:rPr lang="en-US" b="1" dirty="0" err="1"/>
              <a:t>kubeadm</a:t>
            </a:r>
            <a:r>
              <a:rPr lang="en-US" dirty="0"/>
              <a:t>, the cloud on </a:t>
            </a:r>
            <a:r>
              <a:rPr lang="en-US" b="1" dirty="0"/>
              <a:t>EKS</a:t>
            </a:r>
            <a:r>
              <a:rPr lang="en-US" dirty="0"/>
              <a:t>, and edges on </a:t>
            </a:r>
            <a:r>
              <a:rPr lang="en-US" b="1" dirty="0"/>
              <a:t>K3d</a:t>
            </a:r>
            <a:r>
              <a:rPr lang="en-US" dirty="0"/>
              <a:t>.</a:t>
            </a:r>
          </a:p>
          <a:p>
            <a:pPr marL="158750" indent="0">
              <a:buNone/>
            </a:pPr>
            <a:r>
              <a:rPr lang="en-US" dirty="0"/>
              <a:t>With me is </a:t>
            </a:r>
            <a:r>
              <a:rPr lang="en-US" b="1" dirty="0"/>
              <a:t>Naveen</a:t>
            </a:r>
            <a:r>
              <a:rPr lang="en-US" dirty="0"/>
              <a:t>, Software Engineer on the same platform. I worked on Near-zero‑downtime upgrades—even database migrations with CDC.</a:t>
            </a:r>
          </a:p>
          <a:p>
            <a:pPr marL="158750" indent="0">
              <a:buNone/>
            </a:pPr>
            <a:r>
              <a:rPr lang="en-US" dirty="0"/>
              <a:t>We’ll share the pain we felt joining the team and how </a:t>
            </a:r>
            <a:r>
              <a:rPr lang="en-US" b="1" dirty="0"/>
              <a:t>Kind + DevSpace</a:t>
            </a:r>
            <a:r>
              <a:rPr lang="en-US" dirty="0"/>
              <a:t> turned build‑deploy cycles from drag to delight.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72963a97b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Meet </a:t>
            </a:r>
            <a:r>
              <a:rPr lang="en-US" b="1" dirty="0"/>
              <a:t>Aditya</a:t>
            </a:r>
            <a:r>
              <a:rPr lang="en-US" dirty="0"/>
              <a:t>—a brand‑new SDE at </a:t>
            </a:r>
            <a:r>
              <a:rPr lang="en-US" b="1" dirty="0" err="1"/>
              <a:t>Clusterly</a:t>
            </a:r>
            <a:r>
              <a:rPr lang="en-US" dirty="0"/>
              <a:t>, an e‑commerce giant. His first ticket sounds trivial: fix a bug in cart</a:t>
            </a:r>
            <a:r>
              <a:rPr lang="en-US" i="1" dirty="0"/>
              <a:t> service.</a:t>
            </a:r>
            <a:br>
              <a:rPr lang="en-US" i="1" dirty="0"/>
            </a:br>
            <a:r>
              <a:rPr lang="en-US" dirty="0"/>
              <a:t>Reality check: </a:t>
            </a:r>
            <a:r>
              <a:rPr lang="en-US" dirty="0" err="1"/>
              <a:t>Clusterly’s</a:t>
            </a:r>
            <a:r>
              <a:rPr lang="en-US" dirty="0"/>
              <a:t> storefront is five microservices—Node/Express + Mongo, Java/Spring + Redis, Python/</a:t>
            </a:r>
            <a:r>
              <a:rPr lang="en-US" dirty="0" err="1"/>
              <a:t>FastAPI</a:t>
            </a:r>
            <a:r>
              <a:rPr lang="en-US" dirty="0"/>
              <a:t> + SQLite, Node/Express + Elastic, plus a TypeScript‑React UI—all orchestrated on </a:t>
            </a:r>
            <a:r>
              <a:rPr lang="en-US" b="1" dirty="0"/>
              <a:t>AKS</a:t>
            </a:r>
            <a:r>
              <a:rPr lang="en-US" dirty="0"/>
              <a:t>.</a:t>
            </a:r>
          </a:p>
          <a:p>
            <a:pPr marL="158750" indent="0">
              <a:buNone/>
            </a:pPr>
            <a:r>
              <a:rPr lang="en-US" dirty="0"/>
              <a:t>To change one line, Aditya needs the whole graph running locally. Painful déjà‑vu for many of us. Let’s walk through his struggle, then we’ll show how Kind and DevSpace turn this maze into a sprint.</a:t>
            </a:r>
          </a:p>
          <a:p>
            <a:pPr marL="0" lvl="0" indent="0" algn="l" rtl="0">
              <a:lnSpc>
                <a:spcPct val="100000"/>
              </a:lnSpc>
              <a:spcBef>
                <a:spcPts val="0"/>
              </a:spcBef>
              <a:spcAft>
                <a:spcPts val="0"/>
              </a:spcAft>
              <a:buSzPts val="1100"/>
              <a:buNone/>
            </a:pPr>
            <a:endParaRPr dirty="0"/>
          </a:p>
        </p:txBody>
      </p:sp>
      <p:sp>
        <p:nvSpPr>
          <p:cNvPr id="239" name="Google Shape;239;g372963a97b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72963a97b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Energised</a:t>
            </a:r>
            <a:r>
              <a:rPr lang="en-US" dirty="0"/>
              <a:t>, Aditya clones the repo, skims the README, and runs the unit tests—green across the board. But the production bug persists, so he needs a full repro. </a:t>
            </a:r>
          </a:p>
          <a:p>
            <a:pPr marL="0" lvl="0" indent="0" algn="l" rtl="0">
              <a:spcBef>
                <a:spcPts val="0"/>
              </a:spcBef>
              <a:spcAft>
                <a:spcPts val="0"/>
              </a:spcAft>
              <a:buNone/>
            </a:pPr>
            <a:endParaRPr dirty="0"/>
          </a:p>
        </p:txBody>
      </p:sp>
      <p:sp>
        <p:nvSpPr>
          <p:cNvPr id="248" name="Google Shape;248;g372963a97b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72963a97b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72963a97b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72963a97b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372963a97b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72963a97b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tries spinning up five services, two datastores, one SPA UI. </a:t>
            </a:r>
            <a:endParaRPr dirty="0"/>
          </a:p>
        </p:txBody>
      </p:sp>
      <p:sp>
        <p:nvSpPr>
          <p:cNvPr id="287" name="Google Shape;287;g372963a97b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72963a97b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6" name="Google Shape;306;g372963a97b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2"/>
        <p:cNvGrpSpPr/>
        <p:nvPr/>
      </p:nvGrpSpPr>
      <p:grpSpPr>
        <a:xfrm>
          <a:off x="0" y="0"/>
          <a:ext cx="0" cy="0"/>
          <a:chOff x="0" y="0"/>
          <a:chExt cx="0" cy="0"/>
        </a:xfrm>
      </p:grpSpPr>
      <p:pic>
        <p:nvPicPr>
          <p:cNvPr id="13" name="Google Shape;13;p8" descr="A yellow and orange background&#10;&#10;AI-generated content may be incorrect."/>
          <p:cNvPicPr preferRelativeResize="0"/>
          <p:nvPr/>
        </p:nvPicPr>
        <p:blipFill rotWithShape="1">
          <a:blip r:embed="rId2">
            <a:alphaModFix/>
          </a:blip>
          <a:srcRect/>
          <a:stretch/>
        </p:blipFill>
        <p:spPr>
          <a:xfrm>
            <a:off x="2856" y="0"/>
            <a:ext cx="9138285" cy="5143500"/>
          </a:xfrm>
          <a:prstGeom prst="rect">
            <a:avLst/>
          </a:prstGeom>
          <a:noFill/>
          <a:ln>
            <a:noFill/>
          </a:ln>
        </p:spPr>
      </p:pic>
      <p:pic>
        <p:nvPicPr>
          <p:cNvPr id="14" name="Google Shape;14;p8"/>
          <p:cNvPicPr preferRelativeResize="0"/>
          <p:nvPr/>
        </p:nvPicPr>
        <p:blipFill rotWithShape="1">
          <a:blip r:embed="rId3">
            <a:alphaModFix/>
          </a:blip>
          <a:srcRect/>
          <a:stretch/>
        </p:blipFill>
        <p:spPr>
          <a:xfrm>
            <a:off x="1597410" y="668041"/>
            <a:ext cx="5949176" cy="362899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61" name="Google Shape;61;p17"/>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2" name="Google Shape;62;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8"/>
          <p:cNvSpPr>
            <a:spLocks noGrp="1"/>
          </p:cNvSpPr>
          <p:nvPr>
            <p:ph type="pic" idx="2"/>
          </p:nvPr>
        </p:nvSpPr>
        <p:spPr>
          <a:xfrm>
            <a:off x="3887391" y="740569"/>
            <a:ext cx="4629300" cy="3655200"/>
          </a:xfrm>
          <a:prstGeom prst="rect">
            <a:avLst/>
          </a:prstGeom>
          <a:noFill/>
          <a:ln>
            <a:noFill/>
          </a:ln>
        </p:spPr>
      </p:sp>
      <p:sp>
        <p:nvSpPr>
          <p:cNvPr id="68" name="Google Shape;68;p18"/>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 name="Google Shape;69;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9"/>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20"/>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g3724972931c_3_160"/>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g3724972931c_3_160"/>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800"/>
              <a:buNone/>
              <a:defRPr sz="1800">
                <a:solidFill>
                  <a:srgbClr val="88888C"/>
                </a:solidFill>
              </a:defRPr>
            </a:lvl1pPr>
            <a:lvl2pPr marL="914400" lvl="1" indent="-228600" algn="l">
              <a:lnSpc>
                <a:spcPct val="90000"/>
              </a:lnSpc>
              <a:spcBef>
                <a:spcPts val="400"/>
              </a:spcBef>
              <a:spcAft>
                <a:spcPts val="0"/>
              </a:spcAft>
              <a:buSzPts val="1500"/>
              <a:buNone/>
              <a:defRPr sz="1500">
                <a:solidFill>
                  <a:srgbClr val="88888C"/>
                </a:solidFill>
              </a:defRPr>
            </a:lvl2pPr>
            <a:lvl3pPr marL="1371600" lvl="2" indent="-228600" algn="l">
              <a:lnSpc>
                <a:spcPct val="90000"/>
              </a:lnSpc>
              <a:spcBef>
                <a:spcPts val="400"/>
              </a:spcBef>
              <a:spcAft>
                <a:spcPts val="0"/>
              </a:spcAft>
              <a:buSzPts val="1400"/>
              <a:buNone/>
              <a:defRPr sz="1400">
                <a:solidFill>
                  <a:srgbClr val="88888C"/>
                </a:solidFill>
              </a:defRPr>
            </a:lvl3pPr>
            <a:lvl4pPr marL="1828800" lvl="3" indent="-228600" algn="l">
              <a:lnSpc>
                <a:spcPct val="90000"/>
              </a:lnSpc>
              <a:spcBef>
                <a:spcPts val="400"/>
              </a:spcBef>
              <a:spcAft>
                <a:spcPts val="0"/>
              </a:spcAft>
              <a:buSzPts val="1200"/>
              <a:buNone/>
              <a:defRPr sz="1200">
                <a:solidFill>
                  <a:srgbClr val="88888C"/>
                </a:solidFill>
              </a:defRPr>
            </a:lvl4pPr>
            <a:lvl5pPr marL="2286000" lvl="4" indent="-228600" algn="l">
              <a:lnSpc>
                <a:spcPct val="90000"/>
              </a:lnSpc>
              <a:spcBef>
                <a:spcPts val="400"/>
              </a:spcBef>
              <a:spcAft>
                <a:spcPts val="0"/>
              </a:spcAft>
              <a:buSzPts val="1200"/>
              <a:buNone/>
              <a:defRPr sz="1200">
                <a:solidFill>
                  <a:srgbClr val="88888C"/>
                </a:solidFill>
              </a:defRPr>
            </a:lvl5pPr>
            <a:lvl6pPr marL="2743200" lvl="5" indent="-228600" algn="l">
              <a:lnSpc>
                <a:spcPct val="90000"/>
              </a:lnSpc>
              <a:spcBef>
                <a:spcPts val="400"/>
              </a:spcBef>
              <a:spcAft>
                <a:spcPts val="0"/>
              </a:spcAft>
              <a:buClr>
                <a:srgbClr val="88888C"/>
              </a:buClr>
              <a:buSzPts val="1200"/>
              <a:buNone/>
              <a:defRPr sz="1200">
                <a:solidFill>
                  <a:srgbClr val="88888C"/>
                </a:solidFill>
              </a:defRPr>
            </a:lvl6pPr>
            <a:lvl7pPr marL="3200400" lvl="6" indent="-228600" algn="l">
              <a:lnSpc>
                <a:spcPct val="90000"/>
              </a:lnSpc>
              <a:spcBef>
                <a:spcPts val="400"/>
              </a:spcBef>
              <a:spcAft>
                <a:spcPts val="0"/>
              </a:spcAft>
              <a:buClr>
                <a:srgbClr val="88888C"/>
              </a:buClr>
              <a:buSzPts val="1200"/>
              <a:buNone/>
              <a:defRPr sz="1200">
                <a:solidFill>
                  <a:srgbClr val="88888C"/>
                </a:solidFill>
              </a:defRPr>
            </a:lvl7pPr>
            <a:lvl8pPr marL="3657600" lvl="7" indent="-228600" algn="l">
              <a:lnSpc>
                <a:spcPct val="90000"/>
              </a:lnSpc>
              <a:spcBef>
                <a:spcPts val="400"/>
              </a:spcBef>
              <a:spcAft>
                <a:spcPts val="0"/>
              </a:spcAft>
              <a:buClr>
                <a:srgbClr val="88888C"/>
              </a:buClr>
              <a:buSzPts val="1200"/>
              <a:buNone/>
              <a:defRPr sz="1200">
                <a:solidFill>
                  <a:srgbClr val="88888C"/>
                </a:solidFill>
              </a:defRPr>
            </a:lvl8pPr>
            <a:lvl9pPr marL="4114800" lvl="8" indent="-228600" algn="l">
              <a:lnSpc>
                <a:spcPct val="90000"/>
              </a:lnSpc>
              <a:spcBef>
                <a:spcPts val="400"/>
              </a:spcBef>
              <a:spcAft>
                <a:spcPts val="0"/>
              </a:spcAft>
              <a:buClr>
                <a:srgbClr val="88888C"/>
              </a:buClr>
              <a:buSzPts val="1200"/>
              <a:buNone/>
              <a:defRPr sz="1200">
                <a:solidFill>
                  <a:srgbClr val="88888C"/>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4"/>
        <p:cNvGrpSpPr/>
        <p:nvPr/>
      </p:nvGrpSpPr>
      <p:grpSpPr>
        <a:xfrm>
          <a:off x="0" y="0"/>
          <a:ext cx="0" cy="0"/>
          <a:chOff x="0" y="0"/>
          <a:chExt cx="0" cy="0"/>
        </a:xfrm>
      </p:grpSpPr>
      <p:pic>
        <p:nvPicPr>
          <p:cNvPr id="95" name="Google Shape;95;g3724972931c_3_163" descr="A white background with a triangle pattern&#10;&#10;Description automatically generated with medium confidence"/>
          <p:cNvPicPr preferRelativeResize="0"/>
          <p:nvPr/>
        </p:nvPicPr>
        <p:blipFill rotWithShape="1">
          <a:blip r:embed="rId2">
            <a:alphaModFix/>
          </a:blip>
          <a:srcRect l="26675"/>
          <a:stretch/>
        </p:blipFill>
        <p:spPr>
          <a:xfrm>
            <a:off x="0" y="-37694"/>
            <a:ext cx="9342120" cy="5181192"/>
          </a:xfrm>
          <a:prstGeom prst="rect">
            <a:avLst/>
          </a:prstGeom>
          <a:noFill/>
          <a:ln>
            <a:noFill/>
          </a:ln>
        </p:spPr>
      </p:pic>
      <p:sp>
        <p:nvSpPr>
          <p:cNvPr id="96" name="Google Shape;96;g3724972931c_3_163"/>
          <p:cNvSpPr txBox="1">
            <a:spLocks noGrp="1"/>
          </p:cNvSpPr>
          <p:nvPr>
            <p:ph type="ctrTitle"/>
          </p:nvPr>
        </p:nvSpPr>
        <p:spPr>
          <a:xfrm>
            <a:off x="540327" y="1330036"/>
            <a:ext cx="3837000" cy="9285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000000"/>
              </a:buClr>
              <a:buSzPts val="2400"/>
              <a:buFont typeface="Calibri"/>
              <a:buNone/>
              <a:defRPr sz="2400">
                <a:solidFill>
                  <a:srgbClr val="00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g3724972931c_3_163"/>
          <p:cNvSpPr txBox="1">
            <a:spLocks noGrp="1"/>
          </p:cNvSpPr>
          <p:nvPr>
            <p:ph type="subTitle" idx="1"/>
          </p:nvPr>
        </p:nvSpPr>
        <p:spPr>
          <a:xfrm>
            <a:off x="540327" y="2270956"/>
            <a:ext cx="3830700" cy="6144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SzPts val="1500"/>
              <a:buNone/>
              <a:defRPr sz="1500" i="1">
                <a:solidFill>
                  <a:srgbClr val="7F7F7F"/>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8" name="Google Shape;98;g3724972931c_3_163"/>
          <p:cNvSpPr txBox="1">
            <a:spLocks noGrp="1"/>
          </p:cNvSpPr>
          <p:nvPr>
            <p:ph type="body" idx="2"/>
          </p:nvPr>
        </p:nvSpPr>
        <p:spPr>
          <a:xfrm>
            <a:off x="540544" y="3401616"/>
            <a:ext cx="3879000" cy="273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1500"/>
              <a:buNone/>
              <a:defRPr sz="1500" b="1">
                <a:solidFill>
                  <a:srgbClr val="E13B46"/>
                </a:solidFill>
              </a:defRPr>
            </a:lvl1pPr>
            <a:lvl2pPr marL="914400" lvl="1" indent="-342900" algn="l">
              <a:lnSpc>
                <a:spcPct val="90000"/>
              </a:lnSpc>
              <a:spcBef>
                <a:spcPts val="400"/>
              </a:spcBef>
              <a:spcAft>
                <a:spcPts val="0"/>
              </a:spcAft>
              <a:buSzPts val="1800"/>
              <a:buChar char="o"/>
              <a:defRPr>
                <a:solidFill>
                  <a:srgbClr val="D1345D"/>
                </a:solidFill>
              </a:defRPr>
            </a:lvl2pPr>
            <a:lvl3pPr marL="1371600" lvl="2" indent="-323850" algn="l">
              <a:lnSpc>
                <a:spcPct val="90000"/>
              </a:lnSpc>
              <a:spcBef>
                <a:spcPts val="400"/>
              </a:spcBef>
              <a:spcAft>
                <a:spcPts val="0"/>
              </a:spcAft>
              <a:buSzPts val="1500"/>
              <a:buChar char="▪"/>
              <a:defRPr>
                <a:solidFill>
                  <a:srgbClr val="D1345D"/>
                </a:solidFill>
              </a:defRPr>
            </a:lvl3pPr>
            <a:lvl4pPr marL="1828800" lvl="3" indent="-317500" algn="l">
              <a:lnSpc>
                <a:spcPct val="90000"/>
              </a:lnSpc>
              <a:spcBef>
                <a:spcPts val="400"/>
              </a:spcBef>
              <a:spcAft>
                <a:spcPts val="0"/>
              </a:spcAft>
              <a:buSzPts val="1400"/>
              <a:buChar char="✔"/>
              <a:defRPr>
                <a:solidFill>
                  <a:srgbClr val="D1345D"/>
                </a:solidFill>
              </a:defRPr>
            </a:lvl4pPr>
            <a:lvl5pPr marL="2286000" lvl="4" indent="-317500" algn="l">
              <a:lnSpc>
                <a:spcPct val="90000"/>
              </a:lnSpc>
              <a:spcBef>
                <a:spcPts val="400"/>
              </a:spcBef>
              <a:spcAft>
                <a:spcPts val="0"/>
              </a:spcAft>
              <a:buSzPts val="1400"/>
              <a:buChar char="•"/>
              <a:defRPr>
                <a:solidFill>
                  <a:srgbClr val="D1345D"/>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g3724972931c_3_163"/>
          <p:cNvSpPr txBox="1">
            <a:spLocks noGrp="1"/>
          </p:cNvSpPr>
          <p:nvPr>
            <p:ph type="body" idx="3"/>
          </p:nvPr>
        </p:nvSpPr>
        <p:spPr>
          <a:xfrm>
            <a:off x="540544" y="3675460"/>
            <a:ext cx="3879000" cy="2799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500"/>
              <a:buNone/>
              <a:defRPr sz="1500">
                <a:solidFill>
                  <a:srgbClr val="7F7F7F"/>
                </a:solidFill>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g3724972931c_3_163"/>
          <p:cNvSpPr txBox="1">
            <a:spLocks noGrp="1"/>
          </p:cNvSpPr>
          <p:nvPr>
            <p:ph type="body" idx="4"/>
          </p:nvPr>
        </p:nvSpPr>
        <p:spPr>
          <a:xfrm>
            <a:off x="540327" y="4271476"/>
            <a:ext cx="1752600" cy="215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900"/>
              <a:buNone/>
              <a:defRPr sz="900">
                <a:solidFill>
                  <a:srgbClr val="A58DFF"/>
                </a:solidFill>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01" name="Google Shape;101;g3724972931c_3_163" descr="A black background with blue and red text&#10;&#10;Description automatically generated"/>
          <p:cNvPicPr preferRelativeResize="0"/>
          <p:nvPr/>
        </p:nvPicPr>
        <p:blipFill rotWithShape="1">
          <a:blip r:embed="rId3">
            <a:alphaModFix/>
          </a:blip>
          <a:srcRect/>
          <a:stretch/>
        </p:blipFill>
        <p:spPr>
          <a:xfrm>
            <a:off x="7093861" y="74129"/>
            <a:ext cx="1884157" cy="820392"/>
          </a:xfrm>
          <a:prstGeom prst="rect">
            <a:avLst/>
          </a:prstGeom>
          <a:noFill/>
          <a:ln>
            <a:noFill/>
          </a:ln>
        </p:spPr>
      </p:pic>
      <p:sp>
        <p:nvSpPr>
          <p:cNvPr id="102" name="Google Shape;102;g3724972931c_3_163"/>
          <p:cNvSpPr/>
          <p:nvPr/>
        </p:nvSpPr>
        <p:spPr>
          <a:xfrm>
            <a:off x="357808" y="4752893"/>
            <a:ext cx="2659800" cy="339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Slide">
  <p:cSld name="Agenda Slide">
    <p:spTree>
      <p:nvGrpSpPr>
        <p:cNvPr id="1" name="Shape 103"/>
        <p:cNvGrpSpPr/>
        <p:nvPr/>
      </p:nvGrpSpPr>
      <p:grpSpPr>
        <a:xfrm>
          <a:off x="0" y="0"/>
          <a:ext cx="0" cy="0"/>
          <a:chOff x="0" y="0"/>
          <a:chExt cx="0" cy="0"/>
        </a:xfrm>
      </p:grpSpPr>
      <p:sp>
        <p:nvSpPr>
          <p:cNvPr id="104" name="Google Shape;104;g3724972931c_3_172"/>
          <p:cNvSpPr/>
          <p:nvPr/>
        </p:nvSpPr>
        <p:spPr>
          <a:xfrm>
            <a:off x="0" y="0"/>
            <a:ext cx="3543300" cy="5143500"/>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5" name="Google Shape;105;g3724972931c_3_172"/>
          <p:cNvSpPr/>
          <p:nvPr/>
        </p:nvSpPr>
        <p:spPr>
          <a:xfrm rot="-5400000">
            <a:off x="3009936" y="1016732"/>
            <a:ext cx="530700" cy="548100"/>
          </a:xfrm>
          <a:prstGeom prst="parallelogram">
            <a:avLst>
              <a:gd name="adj" fmla="val 25000"/>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6" name="Google Shape;106;g3724972931c_3_172"/>
          <p:cNvSpPr/>
          <p:nvPr/>
        </p:nvSpPr>
        <p:spPr>
          <a:xfrm>
            <a:off x="3001236" y="935044"/>
            <a:ext cx="1627800" cy="489300"/>
          </a:xfrm>
          <a:prstGeom prst="rect">
            <a:avLst/>
          </a:prstGeom>
          <a:gradFill>
            <a:gsLst>
              <a:gs pos="0">
                <a:srgbClr val="4B00FF"/>
              </a:gs>
              <a:gs pos="96000">
                <a:srgbClr val="EF4137"/>
              </a:gs>
              <a:gs pos="100000">
                <a:srgbClr val="EF4137"/>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Calibri" panose="020F0502020204030204" pitchFamily="34" charset="0"/>
              <a:ea typeface="Montserrat"/>
              <a:cs typeface="Calibri" panose="020F0502020204030204" pitchFamily="34" charset="0"/>
              <a:sym typeface="Montserrat"/>
            </a:endParaRPr>
          </a:p>
        </p:txBody>
      </p:sp>
      <p:sp>
        <p:nvSpPr>
          <p:cNvPr id="107" name="Google Shape;107;g3724972931c_3_172"/>
          <p:cNvSpPr txBox="1"/>
          <p:nvPr/>
        </p:nvSpPr>
        <p:spPr>
          <a:xfrm>
            <a:off x="3281084" y="952720"/>
            <a:ext cx="12975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2400" b="1" i="0" u="none" strike="noStrike" cap="none">
                <a:solidFill>
                  <a:schemeClr val="lt1"/>
                </a:solidFill>
                <a:latin typeface="Calibri"/>
                <a:ea typeface="Calibri"/>
                <a:cs typeface="Calibri"/>
                <a:sym typeface="Calibri"/>
              </a:rPr>
              <a:t>Agenda</a:t>
            </a:r>
            <a:endParaRPr sz="2400" b="0" i="0" u="none" strike="noStrike" cap="none">
              <a:solidFill>
                <a:srgbClr val="000000"/>
              </a:solidFill>
              <a:latin typeface="Calibri"/>
              <a:ea typeface="Calibri"/>
              <a:cs typeface="Calibri"/>
              <a:sym typeface="Calibri"/>
            </a:endParaRPr>
          </a:p>
        </p:txBody>
      </p:sp>
      <p:sp>
        <p:nvSpPr>
          <p:cNvPr id="108" name="Google Shape;108;g3724972931c_3_172"/>
          <p:cNvSpPr txBox="1">
            <a:spLocks noGrp="1"/>
          </p:cNvSpPr>
          <p:nvPr>
            <p:ph type="body" idx="1"/>
          </p:nvPr>
        </p:nvSpPr>
        <p:spPr>
          <a:xfrm>
            <a:off x="3886200" y="1556147"/>
            <a:ext cx="4629300" cy="2975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09" name="Google Shape;109;g3724972931c_3_172" descr="A person holding a computer&#10;&#10;Description automatically generated"/>
          <p:cNvPicPr preferRelativeResize="0"/>
          <p:nvPr/>
        </p:nvPicPr>
        <p:blipFill rotWithShape="1">
          <a:blip r:embed="rId2">
            <a:alphaModFix/>
          </a:blip>
          <a:srcRect l="31991"/>
          <a:stretch/>
        </p:blipFill>
        <p:spPr>
          <a:xfrm>
            <a:off x="0" y="9144"/>
            <a:ext cx="5248295"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110"/>
        <p:cNvGrpSpPr/>
        <p:nvPr/>
      </p:nvGrpSpPr>
      <p:grpSpPr>
        <a:xfrm>
          <a:off x="0" y="0"/>
          <a:ext cx="0" cy="0"/>
          <a:chOff x="0" y="0"/>
          <a:chExt cx="0" cy="0"/>
        </a:xfrm>
      </p:grpSpPr>
      <p:pic>
        <p:nvPicPr>
          <p:cNvPr id="111" name="Google Shape;111;g3724972931c_3_179" descr="A purple and pink arrow in the clouds&#10;&#10;Description automatically generated"/>
          <p:cNvPicPr preferRelativeResize="0"/>
          <p:nvPr/>
        </p:nvPicPr>
        <p:blipFill rotWithShape="1">
          <a:blip r:embed="rId2">
            <a:alphaModFix/>
          </a:blip>
          <a:srcRect/>
          <a:stretch/>
        </p:blipFill>
        <p:spPr>
          <a:xfrm>
            <a:off x="0" y="0"/>
            <a:ext cx="9143998" cy="5154678"/>
          </a:xfrm>
          <a:prstGeom prst="rect">
            <a:avLst/>
          </a:prstGeom>
          <a:noFill/>
          <a:ln>
            <a:noFill/>
          </a:ln>
        </p:spPr>
      </p:pic>
      <p:sp>
        <p:nvSpPr>
          <p:cNvPr id="112" name="Google Shape;112;g3724972931c_3_17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g3724972931c_3_17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a:spcBef>
                <a:spcPts val="0"/>
              </a:spcBef>
              <a:buNone/>
              <a:defRPr sz="1400" b="0" i="0" u="none" strike="noStrike" cap="none">
                <a:solidFill>
                  <a:schemeClr val="dk1"/>
                </a:solidFill>
                <a:latin typeface="Calibri"/>
                <a:ea typeface="Calibri"/>
                <a:cs typeface="Calibri"/>
                <a:sym typeface="Calibri"/>
              </a:defRPr>
            </a:lvl1pPr>
            <a:lvl2pPr marL="0" marR="0" lvl="1" indent="0" algn="l">
              <a:spcBef>
                <a:spcPts val="0"/>
              </a:spcBef>
              <a:buNone/>
              <a:defRPr sz="1400" b="0" i="0" u="none" strike="noStrike" cap="none">
                <a:solidFill>
                  <a:schemeClr val="dk1"/>
                </a:solidFill>
                <a:latin typeface="Calibri"/>
                <a:ea typeface="Calibri"/>
                <a:cs typeface="Calibri"/>
                <a:sym typeface="Calibri"/>
              </a:defRPr>
            </a:lvl2pPr>
            <a:lvl3pPr marL="0" marR="0" lvl="2" indent="0" algn="l">
              <a:spcBef>
                <a:spcPts val="0"/>
              </a:spcBef>
              <a:buNone/>
              <a:defRPr sz="1400" b="0" i="0" u="none" strike="noStrike" cap="none">
                <a:solidFill>
                  <a:schemeClr val="dk1"/>
                </a:solidFill>
                <a:latin typeface="Calibri"/>
                <a:ea typeface="Calibri"/>
                <a:cs typeface="Calibri"/>
                <a:sym typeface="Calibri"/>
              </a:defRPr>
            </a:lvl3pPr>
            <a:lvl4pPr marL="0" marR="0" lvl="3" indent="0" algn="l">
              <a:spcBef>
                <a:spcPts val="0"/>
              </a:spcBef>
              <a:buNone/>
              <a:defRPr sz="1400" b="0" i="0" u="none" strike="noStrike" cap="none">
                <a:solidFill>
                  <a:schemeClr val="dk1"/>
                </a:solidFill>
                <a:latin typeface="Calibri"/>
                <a:ea typeface="Calibri"/>
                <a:cs typeface="Calibri"/>
                <a:sym typeface="Calibri"/>
              </a:defRPr>
            </a:lvl4pPr>
            <a:lvl5pPr marL="0" marR="0" lvl="4" indent="0" algn="l">
              <a:spcBef>
                <a:spcPts val="0"/>
              </a:spcBef>
              <a:buNone/>
              <a:defRPr sz="1400" b="0" i="0" u="none" strike="noStrike" cap="none">
                <a:solidFill>
                  <a:schemeClr val="dk1"/>
                </a:solidFill>
                <a:latin typeface="Calibri"/>
                <a:ea typeface="Calibri"/>
                <a:cs typeface="Calibri"/>
                <a:sym typeface="Calibri"/>
              </a:defRPr>
            </a:lvl5pPr>
            <a:lvl6pPr marL="0" marR="0" lvl="5" indent="0" algn="l">
              <a:spcBef>
                <a:spcPts val="0"/>
              </a:spcBef>
              <a:buNone/>
              <a:defRPr sz="1400" b="0" i="0" u="none" strike="noStrike" cap="none">
                <a:solidFill>
                  <a:schemeClr val="dk1"/>
                </a:solidFill>
                <a:latin typeface="Calibri"/>
                <a:ea typeface="Calibri"/>
                <a:cs typeface="Calibri"/>
                <a:sym typeface="Calibri"/>
              </a:defRPr>
            </a:lvl6pPr>
            <a:lvl7pPr marL="0" marR="0" lvl="6" indent="0" algn="l">
              <a:spcBef>
                <a:spcPts val="0"/>
              </a:spcBef>
              <a:buNone/>
              <a:defRPr sz="1400" b="0" i="0" u="none" strike="noStrike" cap="none">
                <a:solidFill>
                  <a:schemeClr val="dk1"/>
                </a:solidFill>
                <a:latin typeface="Calibri"/>
                <a:ea typeface="Calibri"/>
                <a:cs typeface="Calibri"/>
                <a:sym typeface="Calibri"/>
              </a:defRPr>
            </a:lvl7pPr>
            <a:lvl8pPr marL="0" marR="0" lvl="7" indent="0" algn="l">
              <a:spcBef>
                <a:spcPts val="0"/>
              </a:spcBef>
              <a:buNone/>
              <a:defRPr sz="1400" b="0" i="0" u="none" strike="noStrike" cap="none">
                <a:solidFill>
                  <a:schemeClr val="dk1"/>
                </a:solidFill>
                <a:latin typeface="Calibri"/>
                <a:ea typeface="Calibri"/>
                <a:cs typeface="Calibri"/>
                <a:sym typeface="Calibri"/>
              </a:defRPr>
            </a:lvl8pPr>
            <a:lvl9pPr marL="0" marR="0" lvl="8" indent="0" algn="l">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CA"/>
              <a:t>‹#›</a:t>
            </a:fld>
            <a:endParaRPr/>
          </a:p>
        </p:txBody>
      </p:sp>
      <p:sp>
        <p:nvSpPr>
          <p:cNvPr id="114" name="Google Shape;114;g3724972931c_3_179"/>
          <p:cNvSpPr txBox="1">
            <a:spLocks noGrp="1"/>
          </p:cNvSpPr>
          <p:nvPr>
            <p:ph type="body" idx="1"/>
          </p:nvPr>
        </p:nvSpPr>
        <p:spPr>
          <a:xfrm>
            <a:off x="645319" y="1035844"/>
            <a:ext cx="3456600" cy="497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2700"/>
              <a:buNone/>
              <a:defRPr sz="2700" b="1">
                <a:solidFill>
                  <a:srgbClr val="E13B46"/>
                </a:solidFill>
                <a:latin typeface="Calibri"/>
                <a:ea typeface="Calibri"/>
                <a:cs typeface="Calibri"/>
                <a:sym typeface="Calibri"/>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5" name="Google Shape;115;g3724972931c_3_179"/>
          <p:cNvSpPr txBox="1">
            <a:spLocks noGrp="1"/>
          </p:cNvSpPr>
          <p:nvPr>
            <p:ph type="body" idx="2"/>
          </p:nvPr>
        </p:nvSpPr>
        <p:spPr>
          <a:xfrm>
            <a:off x="645319" y="1533525"/>
            <a:ext cx="3456600" cy="780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2100"/>
              <a:buNone/>
              <a:defRPr>
                <a:solidFill>
                  <a:schemeClr val="dk1"/>
                </a:solidFill>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116" name="Google Shape;116;g3724972931c_3_179"/>
          <p:cNvGrpSpPr/>
          <p:nvPr/>
        </p:nvGrpSpPr>
        <p:grpSpPr>
          <a:xfrm>
            <a:off x="327709" y="4855391"/>
            <a:ext cx="1359096" cy="165825"/>
            <a:chOff x="436945" y="6473854"/>
            <a:chExt cx="1812128" cy="221100"/>
          </a:xfrm>
        </p:grpSpPr>
        <p:pic>
          <p:nvPicPr>
            <p:cNvPr id="117" name="Google Shape;117;g3724972931c_3_179" descr="Shape&#10;&#10;Description automatically generated"/>
            <p:cNvPicPr preferRelativeResize="0"/>
            <p:nvPr/>
          </p:nvPicPr>
          <p:blipFill rotWithShape="1">
            <a:blip r:embed="rId3">
              <a:alphaModFix/>
            </a:blip>
            <a:srcRect/>
            <a:stretch/>
          </p:blipFill>
          <p:spPr>
            <a:xfrm>
              <a:off x="436945" y="6502590"/>
              <a:ext cx="403884" cy="148424"/>
            </a:xfrm>
            <a:prstGeom prst="rect">
              <a:avLst/>
            </a:prstGeom>
            <a:noFill/>
            <a:ln>
              <a:noFill/>
            </a:ln>
          </p:spPr>
        </p:pic>
        <p:sp>
          <p:nvSpPr>
            <p:cNvPr id="118" name="Google Shape;118;g3724972931c_3_179"/>
            <p:cNvSpPr txBox="1"/>
            <p:nvPr/>
          </p:nvSpPr>
          <p:spPr>
            <a:xfrm>
              <a:off x="852273" y="6473854"/>
              <a:ext cx="1396800" cy="221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dk1"/>
                  </a:solidFill>
                  <a:latin typeface="Arial"/>
                  <a:ea typeface="Arial"/>
                  <a:cs typeface="Arial"/>
                  <a:sym typeface="Arial"/>
                </a:rPr>
                <a:t>© 202</a:t>
              </a:r>
              <a:r>
                <a:rPr lang="en-CA" sz="700">
                  <a:solidFill>
                    <a:schemeClr val="dk1"/>
                  </a:solidFill>
                </a:rPr>
                <a:t>5</a:t>
              </a:r>
              <a:r>
                <a:rPr lang="en-CA" sz="700" b="0" i="0" u="none" strike="noStrike" cap="none">
                  <a:solidFill>
                    <a:schemeClr val="dk1"/>
                  </a:solidFill>
                  <a:latin typeface="Arial"/>
                  <a:ea typeface="Arial"/>
                  <a:cs typeface="Arial"/>
                  <a:sym typeface="Arial"/>
                </a:rPr>
                <a:t> AppViewX, Inc.</a:t>
              </a:r>
              <a:endParaRPr sz="7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g3724972931c_3_188"/>
          <p:cNvSpPr txBox="1">
            <a:spLocks noGrp="1"/>
          </p:cNvSpPr>
          <p:nvPr>
            <p:ph type="title"/>
          </p:nvPr>
        </p:nvSpPr>
        <p:spPr>
          <a:xfrm>
            <a:off x="628650" y="273844"/>
            <a:ext cx="78867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g3724972931c_3_188"/>
          <p:cNvSpPr txBox="1">
            <a:spLocks noGrp="1"/>
          </p:cNvSpPr>
          <p:nvPr>
            <p:ph type="body" idx="1"/>
          </p:nvPr>
        </p:nvSpPr>
        <p:spPr>
          <a:xfrm>
            <a:off x="628650" y="824345"/>
            <a:ext cx="7886700" cy="3808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2"/>
        <p:cNvGrpSpPr/>
        <p:nvPr/>
      </p:nvGrpSpPr>
      <p:grpSpPr>
        <a:xfrm>
          <a:off x="0" y="0"/>
          <a:ext cx="0" cy="0"/>
          <a:chOff x="0" y="0"/>
          <a:chExt cx="0" cy="0"/>
        </a:xfrm>
      </p:grpSpPr>
      <p:sp>
        <p:nvSpPr>
          <p:cNvPr id="123" name="Google Shape;123;g3724972931c_3_191"/>
          <p:cNvSpPr txBox="1">
            <a:spLocks noGrp="1"/>
          </p:cNvSpPr>
          <p:nvPr>
            <p:ph type="title"/>
          </p:nvPr>
        </p:nvSpPr>
        <p:spPr>
          <a:xfrm>
            <a:off x="628650" y="273844"/>
            <a:ext cx="78867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g3724972931c_3_191"/>
          <p:cNvSpPr txBox="1">
            <a:spLocks noGrp="1"/>
          </p:cNvSpPr>
          <p:nvPr>
            <p:ph type="body" idx="1"/>
          </p:nvPr>
        </p:nvSpPr>
        <p:spPr>
          <a:xfrm>
            <a:off x="628650" y="894229"/>
            <a:ext cx="3886200" cy="3738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g3724972931c_3_191"/>
          <p:cNvSpPr txBox="1">
            <a:spLocks noGrp="1"/>
          </p:cNvSpPr>
          <p:nvPr>
            <p:ph type="body" idx="2"/>
          </p:nvPr>
        </p:nvSpPr>
        <p:spPr>
          <a:xfrm>
            <a:off x="4629150" y="894229"/>
            <a:ext cx="3886200" cy="3738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9" descr="A yellow and orange background with a pattern&#10;&#10;AI-generated content may be incorrect."/>
          <p:cNvPicPr preferRelativeResize="0"/>
          <p:nvPr/>
        </p:nvPicPr>
        <p:blipFill rotWithShape="1">
          <a:blip r:embed="rId2">
            <a:alphaModFix/>
          </a:blip>
          <a:srcRect/>
          <a:stretch/>
        </p:blipFill>
        <p:spPr>
          <a:xfrm>
            <a:off x="2856" y="0"/>
            <a:ext cx="9138285" cy="5143500"/>
          </a:xfrm>
          <a:prstGeom prst="rect">
            <a:avLst/>
          </a:prstGeom>
          <a:noFill/>
          <a:ln>
            <a:noFill/>
          </a:ln>
        </p:spPr>
      </p:pic>
      <p:pic>
        <p:nvPicPr>
          <p:cNvPr id="17" name="Google Shape;17;p9"/>
          <p:cNvPicPr preferRelativeResize="0"/>
          <p:nvPr/>
        </p:nvPicPr>
        <p:blipFill rotWithShape="1">
          <a:blip r:embed="rId3">
            <a:alphaModFix/>
          </a:blip>
          <a:srcRect/>
          <a:stretch/>
        </p:blipFill>
        <p:spPr>
          <a:xfrm>
            <a:off x="272740" y="-13532"/>
            <a:ext cx="2481145" cy="151349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g3724972931c_3_195"/>
          <p:cNvSpPr txBox="1">
            <a:spLocks noGrp="1"/>
          </p:cNvSpPr>
          <p:nvPr>
            <p:ph type="title"/>
          </p:nvPr>
        </p:nvSpPr>
        <p:spPr>
          <a:xfrm>
            <a:off x="629841" y="273844"/>
            <a:ext cx="7886700" cy="41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g3724972931c_3_195"/>
          <p:cNvSpPr txBox="1">
            <a:spLocks noGrp="1"/>
          </p:cNvSpPr>
          <p:nvPr>
            <p:ph type="body" idx="1"/>
          </p:nvPr>
        </p:nvSpPr>
        <p:spPr>
          <a:xfrm>
            <a:off x="629841" y="911244"/>
            <a:ext cx="3868500" cy="4188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SzPts val="2100"/>
              <a:buNone/>
              <a:defRPr sz="2100" b="1">
                <a:solidFill>
                  <a:srgbClr val="E13B46"/>
                </a:solidFill>
              </a:defRPr>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29" name="Google Shape;129;g3724972931c_3_195"/>
          <p:cNvSpPr txBox="1">
            <a:spLocks noGrp="1"/>
          </p:cNvSpPr>
          <p:nvPr>
            <p:ph type="body" idx="2"/>
          </p:nvPr>
        </p:nvSpPr>
        <p:spPr>
          <a:xfrm>
            <a:off x="629841" y="1529177"/>
            <a:ext cx="3868500" cy="3015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g3724972931c_3_195"/>
          <p:cNvSpPr txBox="1">
            <a:spLocks noGrp="1"/>
          </p:cNvSpPr>
          <p:nvPr>
            <p:ph type="body" idx="3"/>
          </p:nvPr>
        </p:nvSpPr>
        <p:spPr>
          <a:xfrm>
            <a:off x="4629150" y="911244"/>
            <a:ext cx="3887400" cy="4188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SzPts val="2100"/>
              <a:buNone/>
              <a:defRPr sz="2100" b="1">
                <a:solidFill>
                  <a:srgbClr val="E13B46"/>
                </a:solidFill>
              </a:defRPr>
            </a:lvl1pPr>
            <a:lvl2pPr marL="914400" lvl="1" indent="-228600" algn="l">
              <a:lnSpc>
                <a:spcPct val="90000"/>
              </a:lnSpc>
              <a:spcBef>
                <a:spcPts val="400"/>
              </a:spcBef>
              <a:spcAft>
                <a:spcPts val="0"/>
              </a:spcAft>
              <a:buSzPts val="1500"/>
              <a:buNone/>
              <a:defRPr sz="1500" b="1"/>
            </a:lvl2pPr>
            <a:lvl3pPr marL="1371600" lvl="2" indent="-228600" algn="l">
              <a:lnSpc>
                <a:spcPct val="90000"/>
              </a:lnSpc>
              <a:spcBef>
                <a:spcPts val="400"/>
              </a:spcBef>
              <a:spcAft>
                <a:spcPts val="0"/>
              </a:spcAft>
              <a:buSzPts val="1400"/>
              <a:buNone/>
              <a:defRPr sz="1400" b="1"/>
            </a:lvl3pPr>
            <a:lvl4pPr marL="1828800" lvl="3" indent="-228600" algn="l">
              <a:lnSpc>
                <a:spcPct val="90000"/>
              </a:lnSpc>
              <a:spcBef>
                <a:spcPts val="400"/>
              </a:spcBef>
              <a:spcAft>
                <a:spcPts val="0"/>
              </a:spcAft>
              <a:buSzPts val="1200"/>
              <a:buNone/>
              <a:defRPr sz="1200" b="1"/>
            </a:lvl4pPr>
            <a:lvl5pPr marL="2286000" lvl="4" indent="-228600" algn="l">
              <a:lnSpc>
                <a:spcPct val="9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31" name="Google Shape;131;g3724972931c_3_195"/>
          <p:cNvSpPr txBox="1">
            <a:spLocks noGrp="1"/>
          </p:cNvSpPr>
          <p:nvPr>
            <p:ph type="body" idx="4"/>
          </p:nvPr>
        </p:nvSpPr>
        <p:spPr>
          <a:xfrm>
            <a:off x="4629150" y="1529177"/>
            <a:ext cx="3887400" cy="3015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2"/>
        <p:cNvGrpSpPr/>
        <p:nvPr/>
      </p:nvGrpSpPr>
      <p:grpSpPr>
        <a:xfrm>
          <a:off x="0" y="0"/>
          <a:ext cx="0" cy="0"/>
          <a:chOff x="0" y="0"/>
          <a:chExt cx="0" cy="0"/>
        </a:xfrm>
      </p:grpSpPr>
      <p:sp>
        <p:nvSpPr>
          <p:cNvPr id="133" name="Google Shape;133;g3724972931c_3_201"/>
          <p:cNvSpPr txBox="1">
            <a:spLocks noGrp="1"/>
          </p:cNvSpPr>
          <p:nvPr>
            <p:ph type="title"/>
          </p:nvPr>
        </p:nvSpPr>
        <p:spPr>
          <a:xfrm>
            <a:off x="629841" y="342900"/>
            <a:ext cx="2949000" cy="834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g3724972931c_3_201"/>
          <p:cNvSpPr>
            <a:spLocks noGrp="1"/>
          </p:cNvSpPr>
          <p:nvPr>
            <p:ph type="pic" idx="2"/>
          </p:nvPr>
        </p:nvSpPr>
        <p:spPr>
          <a:xfrm>
            <a:off x="3887391" y="342901"/>
            <a:ext cx="4629300" cy="4053000"/>
          </a:xfrm>
          <a:prstGeom prst="rect">
            <a:avLst/>
          </a:prstGeom>
          <a:solidFill>
            <a:srgbClr val="BFBFBF"/>
          </a:solidFill>
          <a:ln>
            <a:noFill/>
          </a:ln>
        </p:spPr>
      </p:sp>
      <p:sp>
        <p:nvSpPr>
          <p:cNvPr id="135" name="Google Shape;135;g3724972931c_3_201"/>
          <p:cNvSpPr txBox="1">
            <a:spLocks noGrp="1"/>
          </p:cNvSpPr>
          <p:nvPr>
            <p:ph type="body" idx="1"/>
          </p:nvPr>
        </p:nvSpPr>
        <p:spPr>
          <a:xfrm>
            <a:off x="629841" y="1264024"/>
            <a:ext cx="2949000" cy="3137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200"/>
              <a:buNone/>
              <a:defRPr sz="1200"/>
            </a:lvl1pPr>
            <a:lvl2pPr marL="914400" lvl="1" indent="-228600" algn="l">
              <a:lnSpc>
                <a:spcPct val="90000"/>
              </a:lnSpc>
              <a:spcBef>
                <a:spcPts val="400"/>
              </a:spcBef>
              <a:spcAft>
                <a:spcPts val="0"/>
              </a:spcAft>
              <a:buSzPts val="1100"/>
              <a:buNone/>
              <a:defRPr sz="1100"/>
            </a:lvl2pPr>
            <a:lvl3pPr marL="1371600" lvl="2" indent="-228600" algn="l">
              <a:lnSpc>
                <a:spcPct val="90000"/>
              </a:lnSpc>
              <a:spcBef>
                <a:spcPts val="400"/>
              </a:spcBef>
              <a:spcAft>
                <a:spcPts val="0"/>
              </a:spcAft>
              <a:buSzPts val="900"/>
              <a:buNone/>
              <a:defRPr sz="900"/>
            </a:lvl3pPr>
            <a:lvl4pPr marL="1828800" lvl="3" indent="-228600" algn="l">
              <a:lnSpc>
                <a:spcPct val="90000"/>
              </a:lnSpc>
              <a:spcBef>
                <a:spcPts val="400"/>
              </a:spcBef>
              <a:spcAft>
                <a:spcPts val="0"/>
              </a:spcAft>
              <a:buSzPts val="800"/>
              <a:buNone/>
              <a:defRPr sz="800"/>
            </a:lvl4pPr>
            <a:lvl5pPr marL="2286000" lvl="4" indent="-228600" algn="l">
              <a:lnSpc>
                <a:spcPct val="9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 Light">
  <p:cSld name="1_TEXT - Light">
    <p:bg>
      <p:bgPr>
        <a:solidFill>
          <a:schemeClr val="lt1"/>
        </a:solidFill>
        <a:effectLst/>
      </p:bgPr>
    </p:bg>
    <p:spTree>
      <p:nvGrpSpPr>
        <p:cNvPr id="1" name="Shape 136"/>
        <p:cNvGrpSpPr/>
        <p:nvPr/>
      </p:nvGrpSpPr>
      <p:grpSpPr>
        <a:xfrm>
          <a:off x="0" y="0"/>
          <a:ext cx="0" cy="0"/>
          <a:chOff x="0" y="0"/>
          <a:chExt cx="0" cy="0"/>
        </a:xfrm>
      </p:grpSpPr>
      <p:sp>
        <p:nvSpPr>
          <p:cNvPr id="137" name="Google Shape;137;g3724972931c_3_205"/>
          <p:cNvSpPr txBox="1">
            <a:spLocks noGrp="1"/>
          </p:cNvSpPr>
          <p:nvPr>
            <p:ph type="title"/>
          </p:nvPr>
        </p:nvSpPr>
        <p:spPr>
          <a:xfrm>
            <a:off x="403411" y="273844"/>
            <a:ext cx="81120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38"/>
        <p:cNvGrpSpPr/>
        <p:nvPr/>
      </p:nvGrpSpPr>
      <p:grpSpPr>
        <a:xfrm>
          <a:off x="0" y="0"/>
          <a:ext cx="0" cy="0"/>
          <a:chOff x="0" y="0"/>
          <a:chExt cx="0" cy="0"/>
        </a:xfrm>
      </p:grpSpPr>
      <p:sp>
        <p:nvSpPr>
          <p:cNvPr id="139" name="Google Shape;139;g3724972931c_3_207"/>
          <p:cNvSpPr>
            <a:spLocks noGrp="1"/>
          </p:cNvSpPr>
          <p:nvPr>
            <p:ph type="pic" idx="2"/>
          </p:nvPr>
        </p:nvSpPr>
        <p:spPr>
          <a:xfrm>
            <a:off x="4572000" y="0"/>
            <a:ext cx="4572000" cy="5143500"/>
          </a:xfrm>
          <a:prstGeom prst="rect">
            <a:avLst/>
          </a:prstGeom>
          <a:solidFill>
            <a:srgbClr val="D8D8D8"/>
          </a:solidFill>
          <a:ln>
            <a:noFill/>
          </a:ln>
        </p:spPr>
      </p:sp>
      <p:pic>
        <p:nvPicPr>
          <p:cNvPr id="140" name="Google Shape;140;g3724972931c_3_207"/>
          <p:cNvPicPr preferRelativeResize="0"/>
          <p:nvPr/>
        </p:nvPicPr>
        <p:blipFill rotWithShape="1">
          <a:blip r:embed="rId2">
            <a:alphaModFix/>
          </a:blip>
          <a:srcRect/>
          <a:stretch/>
        </p:blipFill>
        <p:spPr>
          <a:xfrm>
            <a:off x="7021350" y="4252931"/>
            <a:ext cx="2122650" cy="890569"/>
          </a:xfrm>
          <a:prstGeom prst="rect">
            <a:avLst/>
          </a:prstGeom>
          <a:noFill/>
          <a:ln>
            <a:noFill/>
          </a:ln>
        </p:spPr>
      </p:pic>
      <p:sp>
        <p:nvSpPr>
          <p:cNvPr id="141" name="Google Shape;141;g3724972931c_3_207"/>
          <p:cNvSpPr txBox="1">
            <a:spLocks noGrp="1"/>
          </p:cNvSpPr>
          <p:nvPr>
            <p:ph type="title"/>
          </p:nvPr>
        </p:nvSpPr>
        <p:spPr>
          <a:xfrm>
            <a:off x="403411" y="273844"/>
            <a:ext cx="41685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g3724972931c_3_207"/>
          <p:cNvSpPr/>
          <p:nvPr/>
        </p:nvSpPr>
        <p:spPr>
          <a:xfrm>
            <a:off x="403412" y="1015679"/>
            <a:ext cx="2244300" cy="1718700"/>
          </a:xfrm>
          <a:prstGeom prst="roundRect">
            <a:avLst>
              <a:gd name="adj" fmla="val 4167"/>
            </a:avLst>
          </a:prstGeom>
          <a:solidFill>
            <a:schemeClr val="lt1"/>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3" name="Google Shape;143;g3724972931c_3_207"/>
          <p:cNvSpPr txBox="1">
            <a:spLocks noGrp="1"/>
          </p:cNvSpPr>
          <p:nvPr>
            <p:ph type="body" idx="1"/>
          </p:nvPr>
        </p:nvSpPr>
        <p:spPr>
          <a:xfrm>
            <a:off x="512180" y="1146180"/>
            <a:ext cx="2057400" cy="1492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g3724972931c_3_207"/>
          <p:cNvSpPr/>
          <p:nvPr/>
        </p:nvSpPr>
        <p:spPr>
          <a:xfrm>
            <a:off x="403412" y="2908139"/>
            <a:ext cx="2244300" cy="1718700"/>
          </a:xfrm>
          <a:prstGeom prst="roundRect">
            <a:avLst>
              <a:gd name="adj" fmla="val 4167"/>
            </a:avLst>
          </a:prstGeom>
          <a:solidFill>
            <a:schemeClr val="lt1"/>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5" name="Google Shape;145;g3724972931c_3_207"/>
          <p:cNvSpPr txBox="1">
            <a:spLocks noGrp="1"/>
          </p:cNvSpPr>
          <p:nvPr>
            <p:ph type="body" idx="3"/>
          </p:nvPr>
        </p:nvSpPr>
        <p:spPr>
          <a:xfrm>
            <a:off x="512180" y="3038641"/>
            <a:ext cx="2057400" cy="1492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g3724972931c_3_207"/>
          <p:cNvSpPr/>
          <p:nvPr/>
        </p:nvSpPr>
        <p:spPr>
          <a:xfrm>
            <a:off x="2903543" y="1015679"/>
            <a:ext cx="2244300" cy="1718700"/>
          </a:xfrm>
          <a:prstGeom prst="roundRect">
            <a:avLst>
              <a:gd name="adj" fmla="val 4167"/>
            </a:avLst>
          </a:prstGeom>
          <a:solidFill>
            <a:schemeClr val="lt1"/>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7" name="Google Shape;147;g3724972931c_3_207"/>
          <p:cNvSpPr txBox="1">
            <a:spLocks noGrp="1"/>
          </p:cNvSpPr>
          <p:nvPr>
            <p:ph type="body" idx="4"/>
          </p:nvPr>
        </p:nvSpPr>
        <p:spPr>
          <a:xfrm>
            <a:off x="3012311" y="1146180"/>
            <a:ext cx="2057400" cy="1492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8" name="Google Shape;148;g3724972931c_3_207"/>
          <p:cNvSpPr/>
          <p:nvPr/>
        </p:nvSpPr>
        <p:spPr>
          <a:xfrm>
            <a:off x="2903543" y="2908139"/>
            <a:ext cx="2244300" cy="1718700"/>
          </a:xfrm>
          <a:prstGeom prst="roundRect">
            <a:avLst>
              <a:gd name="adj" fmla="val 4167"/>
            </a:avLst>
          </a:prstGeom>
          <a:solidFill>
            <a:schemeClr val="lt1"/>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9" name="Google Shape;149;g3724972931c_3_207"/>
          <p:cNvSpPr txBox="1">
            <a:spLocks noGrp="1"/>
          </p:cNvSpPr>
          <p:nvPr>
            <p:ph type="body" idx="5"/>
          </p:nvPr>
        </p:nvSpPr>
        <p:spPr>
          <a:xfrm>
            <a:off x="3012311" y="3038641"/>
            <a:ext cx="2057400" cy="1492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50"/>
        <p:cNvGrpSpPr/>
        <p:nvPr/>
      </p:nvGrpSpPr>
      <p:grpSpPr>
        <a:xfrm>
          <a:off x="0" y="0"/>
          <a:ext cx="0" cy="0"/>
          <a:chOff x="0" y="0"/>
          <a:chExt cx="0" cy="0"/>
        </a:xfrm>
      </p:grpSpPr>
      <p:sp>
        <p:nvSpPr>
          <p:cNvPr id="151" name="Google Shape;151;g3724972931c_3_219"/>
          <p:cNvSpPr>
            <a:spLocks noGrp="1"/>
          </p:cNvSpPr>
          <p:nvPr>
            <p:ph type="pic" idx="2"/>
          </p:nvPr>
        </p:nvSpPr>
        <p:spPr>
          <a:xfrm>
            <a:off x="0" y="0"/>
            <a:ext cx="2877900" cy="2571900"/>
          </a:xfrm>
          <a:prstGeom prst="rect">
            <a:avLst/>
          </a:prstGeom>
          <a:solidFill>
            <a:srgbClr val="F2F2F2"/>
          </a:solidFill>
          <a:ln>
            <a:noFill/>
          </a:ln>
        </p:spPr>
      </p:sp>
      <p:sp>
        <p:nvSpPr>
          <p:cNvPr id="152" name="Google Shape;152;g3724972931c_3_219"/>
          <p:cNvSpPr>
            <a:spLocks noGrp="1"/>
          </p:cNvSpPr>
          <p:nvPr>
            <p:ph type="pic" idx="3"/>
          </p:nvPr>
        </p:nvSpPr>
        <p:spPr>
          <a:xfrm>
            <a:off x="0" y="2571750"/>
            <a:ext cx="2877900" cy="2571900"/>
          </a:xfrm>
          <a:prstGeom prst="rect">
            <a:avLst/>
          </a:prstGeom>
          <a:solidFill>
            <a:srgbClr val="F2F2F2"/>
          </a:solidFill>
          <a:ln>
            <a:noFill/>
          </a:ln>
        </p:spPr>
      </p:sp>
      <p:sp>
        <p:nvSpPr>
          <p:cNvPr id="153" name="Google Shape;153;g3724972931c_3_219"/>
          <p:cNvSpPr txBox="1">
            <a:spLocks noGrp="1"/>
          </p:cNvSpPr>
          <p:nvPr>
            <p:ph type="body" idx="1"/>
          </p:nvPr>
        </p:nvSpPr>
        <p:spPr>
          <a:xfrm>
            <a:off x="3276601" y="1143000"/>
            <a:ext cx="5356800" cy="3588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4" name="Google Shape;154;g3724972931c_3_219"/>
          <p:cNvSpPr txBox="1">
            <a:spLocks noGrp="1"/>
          </p:cNvSpPr>
          <p:nvPr>
            <p:ph type="title"/>
          </p:nvPr>
        </p:nvSpPr>
        <p:spPr>
          <a:xfrm>
            <a:off x="3276601" y="411956"/>
            <a:ext cx="53568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5"/>
        <p:cNvGrpSpPr/>
        <p:nvPr/>
      </p:nvGrpSpPr>
      <p:grpSpPr>
        <a:xfrm>
          <a:off x="0" y="0"/>
          <a:ext cx="0" cy="0"/>
          <a:chOff x="0" y="0"/>
          <a:chExt cx="0" cy="0"/>
        </a:xfrm>
      </p:grpSpPr>
      <p:sp>
        <p:nvSpPr>
          <p:cNvPr id="156" name="Google Shape;156;g3724972931c_3_224"/>
          <p:cNvSpPr>
            <a:spLocks noGrp="1"/>
          </p:cNvSpPr>
          <p:nvPr>
            <p:ph type="pic" idx="2"/>
          </p:nvPr>
        </p:nvSpPr>
        <p:spPr>
          <a:xfrm>
            <a:off x="0" y="0"/>
            <a:ext cx="3764400" cy="5143500"/>
          </a:xfrm>
          <a:prstGeom prst="rect">
            <a:avLst/>
          </a:prstGeom>
          <a:solidFill>
            <a:srgbClr val="F2F2F2"/>
          </a:solidFill>
          <a:ln>
            <a:noFill/>
          </a:ln>
        </p:spPr>
      </p:sp>
      <p:sp>
        <p:nvSpPr>
          <p:cNvPr id="157" name="Google Shape;157;g3724972931c_3_224"/>
          <p:cNvSpPr txBox="1">
            <a:spLocks noGrp="1"/>
          </p:cNvSpPr>
          <p:nvPr>
            <p:ph type="body" idx="1"/>
          </p:nvPr>
        </p:nvSpPr>
        <p:spPr>
          <a:xfrm>
            <a:off x="4046696" y="444104"/>
            <a:ext cx="4468800" cy="3879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 Large - Light">
  <p:cSld name="TEXT - Large - Light">
    <p:bg>
      <p:bgPr>
        <a:solidFill>
          <a:srgbClr val="EBF4F7"/>
        </a:solidFill>
        <a:effectLst/>
      </p:bgPr>
    </p:bg>
    <p:spTree>
      <p:nvGrpSpPr>
        <p:cNvPr id="1" name="Shape 158"/>
        <p:cNvGrpSpPr/>
        <p:nvPr/>
      </p:nvGrpSpPr>
      <p:grpSpPr>
        <a:xfrm>
          <a:off x="0" y="0"/>
          <a:ext cx="0" cy="0"/>
          <a:chOff x="0" y="0"/>
          <a:chExt cx="0" cy="0"/>
        </a:xfrm>
      </p:grpSpPr>
      <p:sp>
        <p:nvSpPr>
          <p:cNvPr id="159" name="Google Shape;159;g3724972931c_3_227"/>
          <p:cNvSpPr txBox="1">
            <a:spLocks noGrp="1"/>
          </p:cNvSpPr>
          <p:nvPr>
            <p:ph type="title"/>
          </p:nvPr>
        </p:nvSpPr>
        <p:spPr>
          <a:xfrm>
            <a:off x="628650" y="273844"/>
            <a:ext cx="78867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g3724972931c_3_227"/>
          <p:cNvSpPr>
            <a:spLocks noGrp="1"/>
          </p:cNvSpPr>
          <p:nvPr>
            <p:ph type="pic" idx="2"/>
          </p:nvPr>
        </p:nvSpPr>
        <p:spPr>
          <a:xfrm>
            <a:off x="4572000" y="0"/>
            <a:ext cx="4572000" cy="5143500"/>
          </a:xfrm>
          <a:prstGeom prst="rect">
            <a:avLst/>
          </a:prstGeom>
          <a:solidFill>
            <a:srgbClr val="D8D8D8"/>
          </a:solidFill>
          <a:ln>
            <a:noFill/>
          </a:ln>
        </p:spPr>
      </p:sp>
      <p:sp>
        <p:nvSpPr>
          <p:cNvPr id="161" name="Google Shape;161;g3724972931c_3_227"/>
          <p:cNvSpPr/>
          <p:nvPr/>
        </p:nvSpPr>
        <p:spPr>
          <a:xfrm>
            <a:off x="628650" y="990600"/>
            <a:ext cx="5695800" cy="3687900"/>
          </a:xfrm>
          <a:prstGeom prst="roundRect">
            <a:avLst>
              <a:gd name="adj" fmla="val 1791"/>
            </a:avLst>
          </a:prstGeom>
          <a:solidFill>
            <a:schemeClr val="lt1"/>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2" name="Google Shape;162;g3724972931c_3_227"/>
          <p:cNvSpPr txBox="1">
            <a:spLocks noGrp="1"/>
          </p:cNvSpPr>
          <p:nvPr>
            <p:ph type="body" idx="1"/>
          </p:nvPr>
        </p:nvSpPr>
        <p:spPr>
          <a:xfrm>
            <a:off x="806053" y="1115973"/>
            <a:ext cx="5341200" cy="3437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63"/>
        <p:cNvGrpSpPr/>
        <p:nvPr/>
      </p:nvGrpSpPr>
      <p:grpSpPr>
        <a:xfrm>
          <a:off x="0" y="0"/>
          <a:ext cx="0" cy="0"/>
          <a:chOff x="0" y="0"/>
          <a:chExt cx="0" cy="0"/>
        </a:xfrm>
      </p:grpSpPr>
      <p:sp>
        <p:nvSpPr>
          <p:cNvPr id="164" name="Google Shape;164;g3724972931c_3_232"/>
          <p:cNvSpPr>
            <a:spLocks noGrp="1"/>
          </p:cNvSpPr>
          <p:nvPr>
            <p:ph type="pic" idx="2"/>
          </p:nvPr>
        </p:nvSpPr>
        <p:spPr>
          <a:xfrm>
            <a:off x="0" y="0"/>
            <a:ext cx="2877900" cy="5143500"/>
          </a:xfrm>
          <a:prstGeom prst="rect">
            <a:avLst/>
          </a:prstGeom>
          <a:solidFill>
            <a:srgbClr val="F2F2F2"/>
          </a:solidFill>
          <a:ln>
            <a:noFill/>
          </a:ln>
        </p:spPr>
      </p:sp>
      <p:sp>
        <p:nvSpPr>
          <p:cNvPr id="165" name="Google Shape;165;g3724972931c_3_232"/>
          <p:cNvSpPr>
            <a:spLocks noGrp="1"/>
          </p:cNvSpPr>
          <p:nvPr>
            <p:ph type="pic" idx="3"/>
          </p:nvPr>
        </p:nvSpPr>
        <p:spPr>
          <a:xfrm>
            <a:off x="2292677" y="867242"/>
            <a:ext cx="1170000" cy="1170000"/>
          </a:xfrm>
          <a:prstGeom prst="ellipse">
            <a:avLst/>
          </a:prstGeom>
          <a:solidFill>
            <a:srgbClr val="7F7F7F"/>
          </a:solidFill>
          <a:ln>
            <a:noFill/>
          </a:ln>
        </p:spPr>
      </p:sp>
      <p:sp>
        <p:nvSpPr>
          <p:cNvPr id="166" name="Google Shape;166;g3724972931c_3_232"/>
          <p:cNvSpPr>
            <a:spLocks noGrp="1"/>
          </p:cNvSpPr>
          <p:nvPr>
            <p:ph type="pic" idx="4"/>
          </p:nvPr>
        </p:nvSpPr>
        <p:spPr>
          <a:xfrm>
            <a:off x="2292677" y="2904472"/>
            <a:ext cx="1170000" cy="1170000"/>
          </a:xfrm>
          <a:prstGeom prst="ellipse">
            <a:avLst/>
          </a:prstGeom>
          <a:solidFill>
            <a:srgbClr val="7F7F7F"/>
          </a:solidFill>
          <a:ln>
            <a:noFill/>
          </a:ln>
        </p:spPr>
      </p:sp>
      <p:sp>
        <p:nvSpPr>
          <p:cNvPr id="167" name="Google Shape;167;g3724972931c_3_232"/>
          <p:cNvSpPr txBox="1">
            <a:spLocks noGrp="1"/>
          </p:cNvSpPr>
          <p:nvPr>
            <p:ph type="body" idx="1"/>
          </p:nvPr>
        </p:nvSpPr>
        <p:spPr>
          <a:xfrm>
            <a:off x="3810238" y="685473"/>
            <a:ext cx="4686300" cy="153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g3724972931c_3_232"/>
          <p:cNvSpPr txBox="1">
            <a:spLocks noGrp="1"/>
          </p:cNvSpPr>
          <p:nvPr>
            <p:ph type="body" idx="5"/>
          </p:nvPr>
        </p:nvSpPr>
        <p:spPr>
          <a:xfrm>
            <a:off x="3810238" y="2780973"/>
            <a:ext cx="4686300" cy="153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_Blank" type="blank">
  <p:cSld name="BLANK">
    <p:spTree>
      <p:nvGrpSpPr>
        <p:cNvPr id="1" name="Shape 169"/>
        <p:cNvGrpSpPr/>
        <p:nvPr/>
      </p:nvGrpSpPr>
      <p:grpSpPr>
        <a:xfrm>
          <a:off x="0" y="0"/>
          <a:ext cx="0" cy="0"/>
          <a:chOff x="0" y="0"/>
          <a:chExt cx="0" cy="0"/>
        </a:xfrm>
      </p:grpSpPr>
      <p:pic>
        <p:nvPicPr>
          <p:cNvPr id="170" name="Google Shape;170;g3724972931c_3_238"/>
          <p:cNvPicPr preferRelativeResize="0"/>
          <p:nvPr/>
        </p:nvPicPr>
        <p:blipFill rotWithShape="1">
          <a:blip r:embed="rId2">
            <a:alphaModFix/>
          </a:blip>
          <a:srcRect/>
          <a:stretch/>
        </p:blipFill>
        <p:spPr>
          <a:xfrm>
            <a:off x="0" y="1"/>
            <a:ext cx="9144003" cy="5143498"/>
          </a:xfrm>
          <a:prstGeom prst="rect">
            <a:avLst/>
          </a:prstGeom>
          <a:noFill/>
          <a:ln>
            <a:noFill/>
          </a:ln>
        </p:spPr>
      </p:pic>
      <p:pic>
        <p:nvPicPr>
          <p:cNvPr id="171" name="Google Shape;171;g3724972931c_3_238"/>
          <p:cNvPicPr preferRelativeResize="0"/>
          <p:nvPr/>
        </p:nvPicPr>
        <p:blipFill rotWithShape="1">
          <a:blip r:embed="rId3">
            <a:alphaModFix amt="77000"/>
          </a:blip>
          <a:srcRect/>
          <a:stretch/>
        </p:blipFill>
        <p:spPr>
          <a:xfrm>
            <a:off x="0" y="1"/>
            <a:ext cx="9144003" cy="5143498"/>
          </a:xfrm>
          <a:prstGeom prst="rect">
            <a:avLst/>
          </a:prstGeom>
          <a:noFill/>
          <a:ln>
            <a:noFill/>
          </a:ln>
        </p:spPr>
      </p:pic>
      <p:sp>
        <p:nvSpPr>
          <p:cNvPr id="172" name="Google Shape;172;g3724972931c_3_2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a:spcBef>
                <a:spcPts val="0"/>
              </a:spcBef>
              <a:spcAft>
                <a:spcPts val="0"/>
              </a:spcAft>
              <a:buSzPts val="1100"/>
              <a:buNone/>
              <a:defRPr sz="1400">
                <a:solidFill>
                  <a:schemeClr val="dk1"/>
                </a:solidFill>
                <a:latin typeface="Calibri"/>
                <a:ea typeface="Calibri"/>
                <a:cs typeface="Calibri"/>
                <a:sym typeface="Calibri"/>
              </a:defRPr>
            </a:lvl1pPr>
            <a:lvl2pPr marR="0" lvl="1" algn="l">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3" name="Google Shape;173;g3724972931c_3_2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a:spcBef>
                <a:spcPts val="0"/>
              </a:spcBef>
              <a:buNone/>
              <a:defRPr sz="1400">
                <a:solidFill>
                  <a:schemeClr val="dk1"/>
                </a:solidFill>
                <a:latin typeface="Calibri"/>
                <a:ea typeface="Calibri"/>
                <a:cs typeface="Calibri"/>
                <a:sym typeface="Calibri"/>
              </a:defRPr>
            </a:lvl1pPr>
            <a:lvl2pPr marL="0" marR="0" lvl="1" indent="0" algn="l">
              <a:spcBef>
                <a:spcPts val="0"/>
              </a:spcBef>
              <a:buNone/>
              <a:defRPr sz="1400">
                <a:solidFill>
                  <a:schemeClr val="dk1"/>
                </a:solidFill>
                <a:latin typeface="Calibri"/>
                <a:ea typeface="Calibri"/>
                <a:cs typeface="Calibri"/>
                <a:sym typeface="Calibri"/>
              </a:defRPr>
            </a:lvl2pPr>
            <a:lvl3pPr marL="0" marR="0" lvl="2" indent="0" algn="l">
              <a:spcBef>
                <a:spcPts val="0"/>
              </a:spcBef>
              <a:buNone/>
              <a:defRPr sz="1400">
                <a:solidFill>
                  <a:schemeClr val="dk1"/>
                </a:solidFill>
                <a:latin typeface="Calibri"/>
                <a:ea typeface="Calibri"/>
                <a:cs typeface="Calibri"/>
                <a:sym typeface="Calibri"/>
              </a:defRPr>
            </a:lvl3pPr>
            <a:lvl4pPr marL="0" marR="0" lvl="3" indent="0" algn="l">
              <a:spcBef>
                <a:spcPts val="0"/>
              </a:spcBef>
              <a:buNone/>
              <a:defRPr sz="1400">
                <a:solidFill>
                  <a:schemeClr val="dk1"/>
                </a:solidFill>
                <a:latin typeface="Calibri"/>
                <a:ea typeface="Calibri"/>
                <a:cs typeface="Calibri"/>
                <a:sym typeface="Calibri"/>
              </a:defRPr>
            </a:lvl4pPr>
            <a:lvl5pPr marL="0" marR="0" lvl="4" indent="0" algn="l">
              <a:spcBef>
                <a:spcPts val="0"/>
              </a:spcBef>
              <a:buNone/>
              <a:defRPr sz="1400">
                <a:solidFill>
                  <a:schemeClr val="dk1"/>
                </a:solidFill>
                <a:latin typeface="Calibri"/>
                <a:ea typeface="Calibri"/>
                <a:cs typeface="Calibri"/>
                <a:sym typeface="Calibri"/>
              </a:defRPr>
            </a:lvl5pPr>
            <a:lvl6pPr marL="0" marR="0" lvl="5" indent="0" algn="l">
              <a:spcBef>
                <a:spcPts val="0"/>
              </a:spcBef>
              <a:buNone/>
              <a:defRPr sz="1400">
                <a:solidFill>
                  <a:schemeClr val="dk1"/>
                </a:solidFill>
                <a:latin typeface="Calibri"/>
                <a:ea typeface="Calibri"/>
                <a:cs typeface="Calibri"/>
                <a:sym typeface="Calibri"/>
              </a:defRPr>
            </a:lvl6pPr>
            <a:lvl7pPr marL="0" marR="0" lvl="6" indent="0" algn="l">
              <a:spcBef>
                <a:spcPts val="0"/>
              </a:spcBef>
              <a:buNone/>
              <a:defRPr sz="1400">
                <a:solidFill>
                  <a:schemeClr val="dk1"/>
                </a:solidFill>
                <a:latin typeface="Calibri"/>
                <a:ea typeface="Calibri"/>
                <a:cs typeface="Calibri"/>
                <a:sym typeface="Calibri"/>
              </a:defRPr>
            </a:lvl7pPr>
            <a:lvl8pPr marL="0" marR="0" lvl="7" indent="0" algn="l">
              <a:spcBef>
                <a:spcPts val="0"/>
              </a:spcBef>
              <a:buNone/>
              <a:defRPr sz="1400">
                <a:solidFill>
                  <a:schemeClr val="dk1"/>
                </a:solidFill>
                <a:latin typeface="Calibri"/>
                <a:ea typeface="Calibri"/>
                <a:cs typeface="Calibri"/>
                <a:sym typeface="Calibri"/>
              </a:defRPr>
            </a:lvl8pPr>
            <a:lvl9pPr marL="0" marR="0" lvl="8" indent="0" algn="l">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CA"/>
              <a:t>‹#›</a:t>
            </a:fld>
            <a:endParaRPr/>
          </a:p>
        </p:txBody>
      </p:sp>
      <p:sp>
        <p:nvSpPr>
          <p:cNvPr id="174" name="Google Shape;174;g3724972931c_3_238"/>
          <p:cNvSpPr/>
          <p:nvPr/>
        </p:nvSpPr>
        <p:spPr>
          <a:xfrm>
            <a:off x="676249" y="2908575"/>
            <a:ext cx="2209200" cy="82500"/>
          </a:xfrm>
          <a:prstGeom prst="rect">
            <a:avLst/>
          </a:prstGeom>
          <a:gradFill>
            <a:gsLst>
              <a:gs pos="0">
                <a:srgbClr val="4A00FF"/>
              </a:gs>
              <a:gs pos="96000">
                <a:srgbClr val="EF4135"/>
              </a:gs>
              <a:gs pos="100000">
                <a:srgbClr val="EF4135"/>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75" name="Google Shape;175;g3724972931c_3_238"/>
          <p:cNvSpPr txBox="1"/>
          <p:nvPr/>
        </p:nvSpPr>
        <p:spPr>
          <a:xfrm>
            <a:off x="481188" y="1568486"/>
            <a:ext cx="2599200" cy="1362300"/>
          </a:xfrm>
          <a:prstGeom prst="rect">
            <a:avLst/>
          </a:prstGeom>
          <a:noFill/>
          <a:ln>
            <a:noFill/>
          </a:ln>
        </p:spPr>
        <p:txBody>
          <a:bodyPr spcFirstLastPara="1" wrap="square" lIns="68575" tIns="34275" rIns="68575" bIns="34275" anchor="t" anchorCtr="0">
            <a:spAutoFit/>
          </a:bodyPr>
          <a:lstStyle/>
          <a:p>
            <a:pPr marL="0" marR="0" lvl="0" indent="0" algn="ctr" rtl="0">
              <a:lnSpc>
                <a:spcPct val="132500"/>
              </a:lnSpc>
              <a:spcBef>
                <a:spcPts val="0"/>
              </a:spcBef>
              <a:spcAft>
                <a:spcPts val="0"/>
              </a:spcAft>
              <a:buClr>
                <a:srgbClr val="000000"/>
              </a:buClr>
              <a:buSzPts val="7200"/>
              <a:buFont typeface="Arial"/>
              <a:buNone/>
            </a:pPr>
            <a:r>
              <a:rPr lang="en-CA" sz="8400" b="1" i="0" u="none" strike="noStrike" cap="none">
                <a:solidFill>
                  <a:schemeClr val="lt1"/>
                </a:solidFill>
                <a:latin typeface="Calibri"/>
                <a:ea typeface="Calibri"/>
                <a:cs typeface="Calibri"/>
                <a:sym typeface="Calibri"/>
              </a:rPr>
              <a:t>Q</a:t>
            </a:r>
            <a:r>
              <a:rPr lang="en-CA" sz="8400" b="0" i="0" u="none" strike="noStrike" cap="none">
                <a:solidFill>
                  <a:schemeClr val="lt1"/>
                </a:solidFill>
                <a:latin typeface="Calibri"/>
                <a:ea typeface="Calibri"/>
                <a:cs typeface="Calibri"/>
                <a:sym typeface="Calibri"/>
              </a:rPr>
              <a:t>&amp;</a:t>
            </a:r>
            <a:r>
              <a:rPr lang="en-CA" sz="8400" b="1" i="0" u="none" strike="noStrike" cap="none">
                <a:solidFill>
                  <a:schemeClr val="lt1"/>
                </a:solidFill>
                <a:latin typeface="Calibri"/>
                <a:ea typeface="Calibri"/>
                <a:cs typeface="Calibri"/>
                <a:sym typeface="Calibri"/>
              </a:rPr>
              <a:t>A</a:t>
            </a:r>
            <a:endParaRPr sz="6400" b="1" i="0" u="none" strike="noStrike" cap="none">
              <a:solidFill>
                <a:schemeClr val="lt1"/>
              </a:solidFill>
              <a:latin typeface="Calibri"/>
              <a:ea typeface="Calibri"/>
              <a:cs typeface="Calibri"/>
              <a:sym typeface="Calibri"/>
            </a:endParaRPr>
          </a:p>
        </p:txBody>
      </p:sp>
      <p:grpSp>
        <p:nvGrpSpPr>
          <p:cNvPr id="176" name="Google Shape;176;g3724972931c_3_238"/>
          <p:cNvGrpSpPr/>
          <p:nvPr/>
        </p:nvGrpSpPr>
        <p:grpSpPr>
          <a:xfrm>
            <a:off x="327709" y="4855401"/>
            <a:ext cx="1826189" cy="165825"/>
            <a:chOff x="436945" y="6473868"/>
            <a:chExt cx="2434919" cy="221100"/>
          </a:xfrm>
        </p:grpSpPr>
        <p:pic>
          <p:nvPicPr>
            <p:cNvPr id="177" name="Google Shape;177;g3724972931c_3_238" descr="Shape&#10;&#10;Description automatically generated"/>
            <p:cNvPicPr preferRelativeResize="0"/>
            <p:nvPr/>
          </p:nvPicPr>
          <p:blipFill rotWithShape="1">
            <a:blip r:embed="rId4">
              <a:alphaModFix/>
            </a:blip>
            <a:srcRect/>
            <a:stretch/>
          </p:blipFill>
          <p:spPr>
            <a:xfrm>
              <a:off x="436945" y="6502590"/>
              <a:ext cx="403884" cy="148424"/>
            </a:xfrm>
            <a:prstGeom prst="rect">
              <a:avLst/>
            </a:prstGeom>
            <a:noFill/>
            <a:ln>
              <a:noFill/>
            </a:ln>
          </p:spPr>
        </p:pic>
        <p:sp>
          <p:nvSpPr>
            <p:cNvPr id="178" name="Google Shape;178;g3724972931c_3_238"/>
            <p:cNvSpPr txBox="1"/>
            <p:nvPr/>
          </p:nvSpPr>
          <p:spPr>
            <a:xfrm>
              <a:off x="852264" y="6473868"/>
              <a:ext cx="2019600" cy="221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lt1"/>
                  </a:solidFill>
                  <a:latin typeface="Arial"/>
                  <a:ea typeface="Arial"/>
                  <a:cs typeface="Arial"/>
                  <a:sym typeface="Arial"/>
                </a:rPr>
                <a:t>© 202</a:t>
              </a:r>
              <a:r>
                <a:rPr lang="en-CA" sz="700">
                  <a:solidFill>
                    <a:schemeClr val="lt1"/>
                  </a:solidFill>
                </a:rPr>
                <a:t>5 </a:t>
              </a:r>
              <a:r>
                <a:rPr lang="en-CA" sz="700" b="0" i="0" u="none" strike="noStrike" cap="none">
                  <a:solidFill>
                    <a:schemeClr val="lt1"/>
                  </a:solidFill>
                  <a:latin typeface="Arial"/>
                  <a:ea typeface="Arial"/>
                  <a:cs typeface="Arial"/>
                  <a:sym typeface="Arial"/>
                </a:rPr>
                <a:t>AppViewX, Inc.</a:t>
              </a:r>
              <a:endParaRPr sz="700" b="0" i="0" u="none" strike="noStrike" cap="none">
                <a:solidFill>
                  <a:schemeClr val="lt1"/>
                </a:solidFill>
                <a:latin typeface="Arial"/>
                <a:ea typeface="Arial"/>
                <a:cs typeface="Arial"/>
                <a:sym typeface="Arial"/>
              </a:endParaRPr>
            </a:p>
          </p:txBody>
        </p:sp>
      </p:grpSp>
      <p:pic>
        <p:nvPicPr>
          <p:cNvPr id="179" name="Google Shape;179;g3724972931c_3_238" descr="A yellow and white background&#10;&#10;AI-generated content may be incorrect."/>
          <p:cNvPicPr preferRelativeResize="0"/>
          <p:nvPr/>
        </p:nvPicPr>
        <p:blipFill rotWithShape="1">
          <a:blip r:embed="rId5">
            <a:alphaModFix/>
          </a:blip>
          <a:srcRect b="88440"/>
          <a:stretch/>
        </p:blipFill>
        <p:spPr>
          <a:xfrm>
            <a:off x="2850" y="-59475"/>
            <a:ext cx="9138297" cy="594577"/>
          </a:xfrm>
          <a:prstGeom prst="rect">
            <a:avLst/>
          </a:prstGeom>
          <a:noFill/>
          <a:ln>
            <a:noFill/>
          </a:ln>
        </p:spPr>
      </p:pic>
      <p:pic>
        <p:nvPicPr>
          <p:cNvPr id="180" name="Google Shape;180;g3724972931c_3_238"/>
          <p:cNvPicPr preferRelativeResize="0"/>
          <p:nvPr/>
        </p:nvPicPr>
        <p:blipFill rotWithShape="1">
          <a:blip r:embed="rId6">
            <a:alphaModFix/>
          </a:blip>
          <a:srcRect/>
          <a:stretch/>
        </p:blipFill>
        <p:spPr>
          <a:xfrm>
            <a:off x="7879545" y="-59472"/>
            <a:ext cx="1119024" cy="68260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1"/>
        <p:cNvGrpSpPr/>
        <p:nvPr/>
      </p:nvGrpSpPr>
      <p:grpSpPr>
        <a:xfrm>
          <a:off x="0" y="0"/>
          <a:ext cx="0" cy="0"/>
          <a:chOff x="0" y="0"/>
          <a:chExt cx="0" cy="0"/>
        </a:xfrm>
      </p:grpSpPr>
      <p:sp>
        <p:nvSpPr>
          <p:cNvPr id="182" name="Google Shape;182;g3724972931c_3_248"/>
          <p:cNvSpPr txBox="1">
            <a:spLocks noGrp="1"/>
          </p:cNvSpPr>
          <p:nvPr>
            <p:ph type="title"/>
          </p:nvPr>
        </p:nvSpPr>
        <p:spPr>
          <a:xfrm>
            <a:off x="403411" y="273844"/>
            <a:ext cx="81120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3" name="Google Shape;183;g3724972931c_3_248"/>
          <p:cNvSpPr/>
          <p:nvPr/>
        </p:nvSpPr>
        <p:spPr>
          <a:xfrm>
            <a:off x="424781" y="1465913"/>
            <a:ext cx="1926600" cy="2751900"/>
          </a:xfrm>
          <a:prstGeom prst="roundRect">
            <a:avLst>
              <a:gd name="adj" fmla="val 2190"/>
            </a:avLst>
          </a:prstGeom>
          <a:solidFill>
            <a:schemeClr val="lt1"/>
          </a:solidFill>
          <a:ln w="7150" cap="flat" cmpd="sng">
            <a:solidFill>
              <a:srgbClr val="A5A5A5"/>
            </a:solidFill>
            <a:prstDash val="solid"/>
            <a:round/>
            <a:headEnd type="none" w="sm" len="sm"/>
            <a:tailEnd type="none" w="sm" len="sm"/>
          </a:ln>
        </p:spPr>
        <p:txBody>
          <a:bodyPr spcFirstLastPara="1" wrap="square" lIns="68575" tIns="205725" rIns="68575" bIns="68575" anchor="t" anchorCtr="0">
            <a:noAutofit/>
          </a:bodyPr>
          <a:lstStyle/>
          <a:p>
            <a:pPr marL="685800" marR="0" lvl="0" indent="0" algn="l" rtl="0">
              <a:spcBef>
                <a:spcPts val="900"/>
              </a:spcBef>
              <a:spcAft>
                <a:spcPts val="0"/>
              </a:spcAft>
              <a:buClr>
                <a:schemeClr val="dk1"/>
              </a:buClr>
              <a:buSzPts val="1200"/>
              <a:buFont typeface="Calibri"/>
              <a:buNone/>
            </a:pPr>
            <a:endParaRPr sz="1200">
              <a:solidFill>
                <a:schemeClr val="dk1"/>
              </a:solidFill>
              <a:highlight>
                <a:srgbClr val="A5A5A5"/>
              </a:highlight>
              <a:latin typeface="Calibri"/>
              <a:ea typeface="Calibri"/>
              <a:cs typeface="Calibri"/>
              <a:sym typeface="Calibri"/>
            </a:endParaRPr>
          </a:p>
        </p:txBody>
      </p:sp>
      <p:sp>
        <p:nvSpPr>
          <p:cNvPr id="184" name="Google Shape;184;g3724972931c_3_248"/>
          <p:cNvSpPr/>
          <p:nvPr/>
        </p:nvSpPr>
        <p:spPr>
          <a:xfrm>
            <a:off x="2523844" y="1465913"/>
            <a:ext cx="1926600" cy="2751900"/>
          </a:xfrm>
          <a:prstGeom prst="roundRect">
            <a:avLst>
              <a:gd name="adj" fmla="val 2190"/>
            </a:avLst>
          </a:prstGeom>
          <a:solidFill>
            <a:schemeClr val="lt1"/>
          </a:solidFill>
          <a:ln w="7150" cap="flat" cmpd="sng">
            <a:solidFill>
              <a:srgbClr val="A5A5A5"/>
            </a:solidFill>
            <a:prstDash val="solid"/>
            <a:round/>
            <a:headEnd type="none" w="sm" len="sm"/>
            <a:tailEnd type="none" w="sm" len="sm"/>
          </a:ln>
        </p:spPr>
        <p:txBody>
          <a:bodyPr spcFirstLastPara="1" wrap="square" lIns="68575" tIns="205725" rIns="68575" bIns="68575" anchor="t" anchorCtr="0">
            <a:noAutofit/>
          </a:bodyPr>
          <a:lstStyle/>
          <a:p>
            <a:pPr marL="685800" marR="0" lvl="0" indent="0" algn="l" rtl="0">
              <a:spcBef>
                <a:spcPts val="900"/>
              </a:spcBef>
              <a:spcAft>
                <a:spcPts val="0"/>
              </a:spcAft>
              <a:buClr>
                <a:schemeClr val="dk1"/>
              </a:buClr>
              <a:buSzPts val="1200"/>
              <a:buFont typeface="Calibri"/>
              <a:buNone/>
            </a:pPr>
            <a:endParaRPr sz="1200">
              <a:solidFill>
                <a:schemeClr val="dk1"/>
              </a:solidFill>
              <a:highlight>
                <a:srgbClr val="A5A5A5"/>
              </a:highlight>
              <a:latin typeface="Calibri"/>
              <a:ea typeface="Calibri"/>
              <a:cs typeface="Calibri"/>
              <a:sym typeface="Calibri"/>
            </a:endParaRPr>
          </a:p>
        </p:txBody>
      </p:sp>
      <p:sp>
        <p:nvSpPr>
          <p:cNvPr id="185" name="Google Shape;185;g3724972931c_3_248"/>
          <p:cNvSpPr/>
          <p:nvPr/>
        </p:nvSpPr>
        <p:spPr>
          <a:xfrm>
            <a:off x="4622906" y="1465913"/>
            <a:ext cx="1926600" cy="2751900"/>
          </a:xfrm>
          <a:prstGeom prst="roundRect">
            <a:avLst>
              <a:gd name="adj" fmla="val 2190"/>
            </a:avLst>
          </a:prstGeom>
          <a:solidFill>
            <a:schemeClr val="lt1"/>
          </a:solidFill>
          <a:ln w="7150" cap="flat" cmpd="sng">
            <a:solidFill>
              <a:srgbClr val="A5A5A5"/>
            </a:solidFill>
            <a:prstDash val="solid"/>
            <a:round/>
            <a:headEnd type="none" w="sm" len="sm"/>
            <a:tailEnd type="none" w="sm" len="sm"/>
          </a:ln>
        </p:spPr>
        <p:txBody>
          <a:bodyPr spcFirstLastPara="1" wrap="square" lIns="68575" tIns="205725" rIns="68575" bIns="68575" anchor="t" anchorCtr="0">
            <a:noAutofit/>
          </a:bodyPr>
          <a:lstStyle/>
          <a:p>
            <a:pPr marL="685800" marR="0" lvl="0" indent="0" algn="l" rtl="0">
              <a:spcBef>
                <a:spcPts val="900"/>
              </a:spcBef>
              <a:spcAft>
                <a:spcPts val="0"/>
              </a:spcAft>
              <a:buClr>
                <a:schemeClr val="dk1"/>
              </a:buClr>
              <a:buSzPts val="1200"/>
              <a:buFont typeface="Calibri"/>
              <a:buNone/>
            </a:pPr>
            <a:endParaRPr sz="1200">
              <a:solidFill>
                <a:schemeClr val="dk1"/>
              </a:solidFill>
              <a:highlight>
                <a:srgbClr val="A5A5A5"/>
              </a:highlight>
              <a:latin typeface="Calibri"/>
              <a:ea typeface="Calibri"/>
              <a:cs typeface="Calibri"/>
              <a:sym typeface="Calibri"/>
            </a:endParaRPr>
          </a:p>
        </p:txBody>
      </p:sp>
      <p:sp>
        <p:nvSpPr>
          <p:cNvPr id="186" name="Google Shape;186;g3724972931c_3_248"/>
          <p:cNvSpPr/>
          <p:nvPr/>
        </p:nvSpPr>
        <p:spPr>
          <a:xfrm>
            <a:off x="6721969" y="1465913"/>
            <a:ext cx="1926600" cy="2751900"/>
          </a:xfrm>
          <a:prstGeom prst="roundRect">
            <a:avLst>
              <a:gd name="adj" fmla="val 2190"/>
            </a:avLst>
          </a:prstGeom>
          <a:solidFill>
            <a:schemeClr val="lt1"/>
          </a:solidFill>
          <a:ln w="7150" cap="flat" cmpd="sng">
            <a:solidFill>
              <a:srgbClr val="A5A5A5"/>
            </a:solidFill>
            <a:prstDash val="solid"/>
            <a:round/>
            <a:headEnd type="none" w="sm" len="sm"/>
            <a:tailEnd type="none" w="sm" len="sm"/>
          </a:ln>
        </p:spPr>
        <p:txBody>
          <a:bodyPr spcFirstLastPara="1" wrap="square" lIns="68575" tIns="205725" rIns="68575" bIns="68575" anchor="t" anchorCtr="0">
            <a:noAutofit/>
          </a:bodyPr>
          <a:lstStyle/>
          <a:p>
            <a:pPr marL="685800" marR="0" lvl="0" indent="0" algn="l" rtl="0">
              <a:spcBef>
                <a:spcPts val="900"/>
              </a:spcBef>
              <a:spcAft>
                <a:spcPts val="0"/>
              </a:spcAft>
              <a:buClr>
                <a:schemeClr val="dk1"/>
              </a:buClr>
              <a:buSzPts val="1200"/>
              <a:buFont typeface="Calibri"/>
              <a:buNone/>
            </a:pPr>
            <a:endParaRPr sz="1200">
              <a:solidFill>
                <a:schemeClr val="dk1"/>
              </a:solidFill>
              <a:highlight>
                <a:srgbClr val="A5A5A5"/>
              </a:highlight>
              <a:latin typeface="Calibri"/>
              <a:ea typeface="Calibri"/>
              <a:cs typeface="Calibri"/>
              <a:sym typeface="Calibri"/>
            </a:endParaRPr>
          </a:p>
        </p:txBody>
      </p:sp>
      <p:grpSp>
        <p:nvGrpSpPr>
          <p:cNvPr id="187" name="Google Shape;187;g3724972931c_3_248"/>
          <p:cNvGrpSpPr/>
          <p:nvPr/>
        </p:nvGrpSpPr>
        <p:grpSpPr>
          <a:xfrm>
            <a:off x="7281306" y="1054716"/>
            <a:ext cx="751062" cy="751058"/>
            <a:chOff x="1261928" y="1493444"/>
            <a:chExt cx="2462497" cy="2462485"/>
          </a:xfrm>
        </p:grpSpPr>
        <p:sp>
          <p:nvSpPr>
            <p:cNvPr id="188" name="Google Shape;188;g3724972931c_3_248"/>
            <p:cNvSpPr/>
            <p:nvPr/>
          </p:nvSpPr>
          <p:spPr>
            <a:xfrm>
              <a:off x="1262025" y="1493487"/>
              <a:ext cx="2462400" cy="2462400"/>
            </a:xfrm>
            <a:prstGeom prst="ellipse">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89" name="Google Shape;189;g3724972931c_3_248"/>
            <p:cNvPicPr preferRelativeResize="0"/>
            <p:nvPr/>
          </p:nvPicPr>
          <p:blipFill rotWithShape="1">
            <a:blip r:embed="rId2">
              <a:alphaModFix/>
            </a:blip>
            <a:srcRect/>
            <a:stretch/>
          </p:blipFill>
          <p:spPr>
            <a:xfrm>
              <a:off x="1261928" y="1493444"/>
              <a:ext cx="2462489" cy="2462485"/>
            </a:xfrm>
            <a:prstGeom prst="rect">
              <a:avLst/>
            </a:prstGeom>
            <a:noFill/>
            <a:ln>
              <a:noFill/>
            </a:ln>
          </p:spPr>
        </p:pic>
      </p:grpSp>
      <p:grpSp>
        <p:nvGrpSpPr>
          <p:cNvPr id="190" name="Google Shape;190;g3724972931c_3_248"/>
          <p:cNvGrpSpPr/>
          <p:nvPr/>
        </p:nvGrpSpPr>
        <p:grpSpPr>
          <a:xfrm>
            <a:off x="5229368" y="1054716"/>
            <a:ext cx="751062" cy="751058"/>
            <a:chOff x="1261928" y="1493444"/>
            <a:chExt cx="2462497" cy="2462485"/>
          </a:xfrm>
        </p:grpSpPr>
        <p:sp>
          <p:nvSpPr>
            <p:cNvPr id="191" name="Google Shape;191;g3724972931c_3_248"/>
            <p:cNvSpPr/>
            <p:nvPr/>
          </p:nvSpPr>
          <p:spPr>
            <a:xfrm>
              <a:off x="1262025" y="1493487"/>
              <a:ext cx="2462400" cy="2462400"/>
            </a:xfrm>
            <a:prstGeom prst="ellipse">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92" name="Google Shape;192;g3724972931c_3_248"/>
            <p:cNvPicPr preferRelativeResize="0"/>
            <p:nvPr/>
          </p:nvPicPr>
          <p:blipFill rotWithShape="1">
            <a:blip r:embed="rId2">
              <a:alphaModFix/>
            </a:blip>
            <a:srcRect/>
            <a:stretch/>
          </p:blipFill>
          <p:spPr>
            <a:xfrm>
              <a:off x="1261928" y="1493444"/>
              <a:ext cx="2462489" cy="2462485"/>
            </a:xfrm>
            <a:prstGeom prst="rect">
              <a:avLst/>
            </a:prstGeom>
            <a:noFill/>
            <a:ln>
              <a:noFill/>
            </a:ln>
          </p:spPr>
        </p:pic>
      </p:grpSp>
      <p:grpSp>
        <p:nvGrpSpPr>
          <p:cNvPr id="193" name="Google Shape;193;g3724972931c_3_248"/>
          <p:cNvGrpSpPr/>
          <p:nvPr/>
        </p:nvGrpSpPr>
        <p:grpSpPr>
          <a:xfrm>
            <a:off x="3150540" y="1054716"/>
            <a:ext cx="751062" cy="751058"/>
            <a:chOff x="1261928" y="1493444"/>
            <a:chExt cx="2462497" cy="2462485"/>
          </a:xfrm>
        </p:grpSpPr>
        <p:sp>
          <p:nvSpPr>
            <p:cNvPr id="194" name="Google Shape;194;g3724972931c_3_248"/>
            <p:cNvSpPr/>
            <p:nvPr/>
          </p:nvSpPr>
          <p:spPr>
            <a:xfrm>
              <a:off x="1262025" y="1493487"/>
              <a:ext cx="2462400" cy="2462400"/>
            </a:xfrm>
            <a:prstGeom prst="ellipse">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95" name="Google Shape;195;g3724972931c_3_248"/>
            <p:cNvPicPr preferRelativeResize="0"/>
            <p:nvPr/>
          </p:nvPicPr>
          <p:blipFill rotWithShape="1">
            <a:blip r:embed="rId2">
              <a:alphaModFix/>
            </a:blip>
            <a:srcRect/>
            <a:stretch/>
          </p:blipFill>
          <p:spPr>
            <a:xfrm>
              <a:off x="1261928" y="1493444"/>
              <a:ext cx="2462489" cy="2462485"/>
            </a:xfrm>
            <a:prstGeom prst="rect">
              <a:avLst/>
            </a:prstGeom>
            <a:noFill/>
            <a:ln>
              <a:noFill/>
            </a:ln>
          </p:spPr>
        </p:pic>
      </p:grpSp>
      <p:grpSp>
        <p:nvGrpSpPr>
          <p:cNvPr id="196" name="Google Shape;196;g3724972931c_3_248"/>
          <p:cNvGrpSpPr/>
          <p:nvPr/>
        </p:nvGrpSpPr>
        <p:grpSpPr>
          <a:xfrm>
            <a:off x="1041479" y="1054716"/>
            <a:ext cx="751062" cy="751058"/>
            <a:chOff x="1261928" y="1493444"/>
            <a:chExt cx="2462497" cy="2462485"/>
          </a:xfrm>
        </p:grpSpPr>
        <p:sp>
          <p:nvSpPr>
            <p:cNvPr id="197" name="Google Shape;197;g3724972931c_3_248"/>
            <p:cNvSpPr/>
            <p:nvPr/>
          </p:nvSpPr>
          <p:spPr>
            <a:xfrm>
              <a:off x="1262025" y="1493487"/>
              <a:ext cx="2462400" cy="2462400"/>
            </a:xfrm>
            <a:prstGeom prst="ellipse">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98" name="Google Shape;198;g3724972931c_3_248"/>
            <p:cNvPicPr preferRelativeResize="0"/>
            <p:nvPr/>
          </p:nvPicPr>
          <p:blipFill rotWithShape="1">
            <a:blip r:embed="rId2">
              <a:alphaModFix/>
            </a:blip>
            <a:srcRect/>
            <a:stretch/>
          </p:blipFill>
          <p:spPr>
            <a:xfrm>
              <a:off x="1261928" y="1493444"/>
              <a:ext cx="2462489" cy="246248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pic>
        <p:nvPicPr>
          <p:cNvPr id="19" name="Google Shape;19;p11" descr="A yellow and white background&#10;&#10;AI-generated content may be incorrect."/>
          <p:cNvPicPr preferRelativeResize="0"/>
          <p:nvPr/>
        </p:nvPicPr>
        <p:blipFill rotWithShape="1">
          <a:blip r:embed="rId2">
            <a:alphaModFix/>
          </a:blip>
          <a:srcRect/>
          <a:stretch/>
        </p:blipFill>
        <p:spPr>
          <a:xfrm>
            <a:off x="2856" y="-59475"/>
            <a:ext cx="9138282" cy="5143501"/>
          </a:xfrm>
          <a:prstGeom prst="rect">
            <a:avLst/>
          </a:prstGeom>
          <a:noFill/>
          <a:ln>
            <a:noFill/>
          </a:ln>
        </p:spPr>
      </p:pic>
      <p:pic>
        <p:nvPicPr>
          <p:cNvPr id="20" name="Google Shape;20;p11"/>
          <p:cNvPicPr preferRelativeResize="0"/>
          <p:nvPr/>
        </p:nvPicPr>
        <p:blipFill rotWithShape="1">
          <a:blip r:embed="rId3">
            <a:alphaModFix/>
          </a:blip>
          <a:srcRect/>
          <a:stretch/>
        </p:blipFill>
        <p:spPr>
          <a:xfrm>
            <a:off x="7879545" y="-59472"/>
            <a:ext cx="1119024" cy="682604"/>
          </a:xfrm>
          <a:prstGeom prst="rect">
            <a:avLst/>
          </a:prstGeom>
          <a:noFill/>
          <a:ln>
            <a:noFill/>
          </a:ln>
        </p:spPr>
      </p:pic>
      <p:sp>
        <p:nvSpPr>
          <p:cNvPr id="21" name="Google Shape;21;p11"/>
          <p:cNvSpPr txBox="1"/>
          <p:nvPr/>
        </p:nvSpPr>
        <p:spPr>
          <a:xfrm>
            <a:off x="8484882" y="4892099"/>
            <a:ext cx="439500" cy="251400"/>
          </a:xfrm>
          <a:prstGeom prst="rect">
            <a:avLst/>
          </a:prstGeom>
          <a:noFill/>
          <a:ln>
            <a:noFill/>
          </a:ln>
        </p:spPr>
        <p:txBody>
          <a:bodyPr spcFirstLastPara="1" wrap="square" lIns="89950" tIns="44950" rIns="89950" bIns="44950" anchor="t" anchorCtr="0">
            <a:noAutofit/>
          </a:bodyPr>
          <a:lstStyle/>
          <a:p>
            <a:pPr marL="0" marR="0" lvl="0" indent="0" algn="r" rtl="0">
              <a:lnSpc>
                <a:spcPct val="100000"/>
              </a:lnSpc>
              <a:spcBef>
                <a:spcPts val="0"/>
              </a:spcBef>
              <a:spcAft>
                <a:spcPts val="0"/>
              </a:spcAft>
              <a:buClr>
                <a:srgbClr val="000000"/>
              </a:buClr>
              <a:buSzPts val="959"/>
              <a:buFont typeface="Arial"/>
              <a:buNone/>
            </a:pPr>
            <a:fld id="{00000000-1234-1234-1234-123412341234}" type="slidenum">
              <a:rPr lang="en-CA" sz="590" b="0" i="0" u="none" strike="noStrike" cap="none">
                <a:solidFill>
                  <a:srgbClr val="000000"/>
                </a:solidFill>
                <a:latin typeface="Arial"/>
                <a:ea typeface="Arial"/>
                <a:cs typeface="Arial"/>
                <a:sym typeface="Arial"/>
              </a:rPr>
              <a:t>‹#›</a:t>
            </a:fld>
            <a:endParaRPr sz="590" b="0" i="0" u="none" strike="noStrike" cap="none">
              <a:solidFill>
                <a:srgbClr val="000000"/>
              </a:solidFill>
              <a:latin typeface="Arial"/>
              <a:ea typeface="Arial"/>
              <a:cs typeface="Arial"/>
              <a:sym typeface="Arial"/>
            </a:endParaRPr>
          </a:p>
        </p:txBody>
      </p:sp>
      <p:grpSp>
        <p:nvGrpSpPr>
          <p:cNvPr id="22" name="Google Shape;22;p11"/>
          <p:cNvGrpSpPr/>
          <p:nvPr/>
        </p:nvGrpSpPr>
        <p:grpSpPr>
          <a:xfrm>
            <a:off x="219619" y="4892242"/>
            <a:ext cx="1941837" cy="131908"/>
            <a:chOff x="436945" y="6473849"/>
            <a:chExt cx="3254839" cy="221100"/>
          </a:xfrm>
        </p:grpSpPr>
        <p:pic>
          <p:nvPicPr>
            <p:cNvPr id="23" name="Google Shape;23;p11" descr="Shape&#10;&#10;Description automatically generated"/>
            <p:cNvPicPr preferRelativeResize="0"/>
            <p:nvPr/>
          </p:nvPicPr>
          <p:blipFill rotWithShape="1">
            <a:blip r:embed="rId4">
              <a:alphaModFix/>
            </a:blip>
            <a:srcRect/>
            <a:stretch/>
          </p:blipFill>
          <p:spPr>
            <a:xfrm>
              <a:off x="436945" y="6502590"/>
              <a:ext cx="403884" cy="148424"/>
            </a:xfrm>
            <a:prstGeom prst="rect">
              <a:avLst/>
            </a:prstGeom>
            <a:noFill/>
            <a:ln>
              <a:noFill/>
            </a:ln>
          </p:spPr>
        </p:pic>
        <p:sp>
          <p:nvSpPr>
            <p:cNvPr id="24" name="Google Shape;24;p11"/>
            <p:cNvSpPr txBox="1"/>
            <p:nvPr/>
          </p:nvSpPr>
          <p:spPr>
            <a:xfrm>
              <a:off x="852284" y="6473849"/>
              <a:ext cx="2839500" cy="221100"/>
            </a:xfrm>
            <a:prstGeom prst="rect">
              <a:avLst/>
            </a:prstGeom>
            <a:noFill/>
            <a:ln>
              <a:noFill/>
            </a:ln>
          </p:spPr>
          <p:txBody>
            <a:bodyPr spcFirstLastPara="1" wrap="square" lIns="89950" tIns="44950" rIns="89950" bIns="44950" anchor="ctr" anchorCtr="0">
              <a:noAutofit/>
            </a:bodyPr>
            <a:lstStyle/>
            <a:p>
              <a:pPr marL="0" marR="0" lvl="0" indent="0" algn="l" rtl="0">
                <a:lnSpc>
                  <a:spcPct val="100000"/>
                </a:lnSpc>
                <a:spcBef>
                  <a:spcPts val="0"/>
                </a:spcBef>
                <a:spcAft>
                  <a:spcPts val="0"/>
                </a:spcAft>
                <a:buClr>
                  <a:srgbClr val="000000"/>
                </a:buClr>
                <a:buSzPts val="959"/>
                <a:buFont typeface="Arial"/>
                <a:buNone/>
              </a:pPr>
              <a:r>
                <a:rPr lang="en-CA" sz="664" b="0" i="0" u="none" strike="noStrike" cap="none">
                  <a:solidFill>
                    <a:srgbClr val="12122C"/>
                  </a:solidFill>
                  <a:latin typeface="Arial"/>
                  <a:ea typeface="Arial"/>
                  <a:cs typeface="Arial"/>
                  <a:sym typeface="Arial"/>
                </a:rPr>
                <a:t>© 2025 AppViewX, Inc.</a:t>
              </a:r>
              <a:endParaRPr sz="664" b="0" i="0" u="none" strike="noStrike" cap="none">
                <a:solidFill>
                  <a:srgbClr val="12122C"/>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99"/>
        <p:cNvGrpSpPr/>
        <p:nvPr/>
      </p:nvGrpSpPr>
      <p:grpSpPr>
        <a:xfrm>
          <a:off x="0" y="0"/>
          <a:ext cx="0" cy="0"/>
          <a:chOff x="0" y="0"/>
          <a:chExt cx="0" cy="0"/>
        </a:xfrm>
      </p:grpSpPr>
      <p:sp>
        <p:nvSpPr>
          <p:cNvPr id="200" name="Google Shape;200;g3724972931c_3_266"/>
          <p:cNvSpPr txBox="1">
            <a:spLocks noGrp="1"/>
          </p:cNvSpPr>
          <p:nvPr>
            <p:ph type="body" idx="1"/>
          </p:nvPr>
        </p:nvSpPr>
        <p:spPr>
          <a:xfrm>
            <a:off x="284348" y="914495"/>
            <a:ext cx="8003100" cy="3454800"/>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0"/>
              </a:spcBef>
              <a:spcAft>
                <a:spcPts val="0"/>
              </a:spcAft>
              <a:buSzPts val="1200"/>
              <a:buFont typeface="Courier New"/>
              <a:buChar char="o"/>
              <a:defRPr>
                <a:solidFill>
                  <a:schemeClr val="dk1"/>
                </a:solidFill>
              </a:defRPr>
            </a:lvl1pPr>
            <a:lvl2pPr marL="914400" lvl="1" indent="-304800" algn="l">
              <a:lnSpc>
                <a:spcPct val="100000"/>
              </a:lnSpc>
              <a:spcBef>
                <a:spcPts val="0"/>
              </a:spcBef>
              <a:spcAft>
                <a:spcPts val="0"/>
              </a:spcAft>
              <a:buSzPts val="1200"/>
              <a:buFont typeface="Courier New"/>
              <a:buChar char="o"/>
              <a:defRPr>
                <a:solidFill>
                  <a:schemeClr val="dk1"/>
                </a:solidFill>
              </a:defRPr>
            </a:lvl2pPr>
            <a:lvl3pPr marL="1371600" lvl="2" indent="-304800" algn="l">
              <a:lnSpc>
                <a:spcPct val="100000"/>
              </a:lnSpc>
              <a:spcBef>
                <a:spcPts val="0"/>
              </a:spcBef>
              <a:spcAft>
                <a:spcPts val="0"/>
              </a:spcAft>
              <a:buSzPts val="1200"/>
              <a:buFont typeface="Courier New"/>
              <a:buChar char="o"/>
              <a:defRPr>
                <a:solidFill>
                  <a:schemeClr val="dk1"/>
                </a:solidFill>
              </a:defRPr>
            </a:lvl3pPr>
            <a:lvl4pPr marL="1828800" lvl="3" indent="-304800" algn="l">
              <a:lnSpc>
                <a:spcPct val="100000"/>
              </a:lnSpc>
              <a:spcBef>
                <a:spcPts val="0"/>
              </a:spcBef>
              <a:spcAft>
                <a:spcPts val="0"/>
              </a:spcAft>
              <a:buSzPts val="1200"/>
              <a:buFont typeface="Courier New"/>
              <a:buChar char="o"/>
              <a:defRPr>
                <a:solidFill>
                  <a:schemeClr val="dk1"/>
                </a:solidFill>
              </a:defRPr>
            </a:lvl4pPr>
            <a:lvl5pPr marL="2286000" lvl="4" indent="-304800" algn="l">
              <a:lnSpc>
                <a:spcPct val="100000"/>
              </a:lnSpc>
              <a:spcBef>
                <a:spcPts val="0"/>
              </a:spcBef>
              <a:spcAft>
                <a:spcPts val="0"/>
              </a:spcAft>
              <a:buSzPts val="1200"/>
              <a:buFont typeface="Courier New"/>
              <a:buChar char="o"/>
              <a:defRPr>
                <a:solidFill>
                  <a:schemeClr val="dk1"/>
                </a:solidFill>
              </a:defRPr>
            </a:lvl5pPr>
            <a:lvl6pPr marL="2743200" lvl="5" indent="-228600" algn="l">
              <a:lnSpc>
                <a:spcPct val="100000"/>
              </a:lnSpc>
              <a:spcBef>
                <a:spcPts val="0"/>
              </a:spcBef>
              <a:spcAft>
                <a:spcPts val="0"/>
              </a:spcAft>
              <a:buClr>
                <a:schemeClr val="dk1"/>
              </a:buClr>
              <a:buSzPts val="1100"/>
              <a:buNone/>
              <a:defRPr/>
            </a:lvl6pPr>
            <a:lvl7pPr marL="3200400" lvl="6" indent="-228600" algn="l">
              <a:lnSpc>
                <a:spcPct val="100000"/>
              </a:lnSpc>
              <a:spcBef>
                <a:spcPts val="0"/>
              </a:spcBef>
              <a:spcAft>
                <a:spcPts val="0"/>
              </a:spcAft>
              <a:buClr>
                <a:schemeClr val="dk1"/>
              </a:buClr>
              <a:buSzPts val="1100"/>
              <a:buNone/>
              <a:defRPr/>
            </a:lvl7pPr>
            <a:lvl8pPr marL="3657600" lvl="7" indent="-228600" algn="l">
              <a:lnSpc>
                <a:spcPct val="100000"/>
              </a:lnSpc>
              <a:spcBef>
                <a:spcPts val="0"/>
              </a:spcBef>
              <a:spcAft>
                <a:spcPts val="0"/>
              </a:spcAft>
              <a:buClr>
                <a:schemeClr val="dk1"/>
              </a:buClr>
              <a:buSzPts val="1100"/>
              <a:buNone/>
              <a:defRPr/>
            </a:lvl8pPr>
            <a:lvl9pPr marL="4114800" lvl="8" indent="-228600" algn="l">
              <a:lnSpc>
                <a:spcPct val="100000"/>
              </a:lnSpc>
              <a:spcBef>
                <a:spcPts val="0"/>
              </a:spcBef>
              <a:spcAft>
                <a:spcPts val="0"/>
              </a:spcAft>
              <a:buClr>
                <a:schemeClr val="dk1"/>
              </a:buClr>
              <a:buSzPts val="1100"/>
              <a:buNone/>
              <a:defRPr/>
            </a:lvl9pPr>
          </a:lstStyle>
          <a:p>
            <a:endParaRPr/>
          </a:p>
        </p:txBody>
      </p:sp>
      <p:sp>
        <p:nvSpPr>
          <p:cNvPr id="201" name="Google Shape;201;g3724972931c_3_266"/>
          <p:cNvSpPr txBox="1">
            <a:spLocks noGrp="1"/>
          </p:cNvSpPr>
          <p:nvPr>
            <p:ph type="title"/>
          </p:nvPr>
        </p:nvSpPr>
        <p:spPr>
          <a:xfrm>
            <a:off x="284348" y="213962"/>
            <a:ext cx="7083900" cy="3411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dk1"/>
              </a:buClr>
              <a:buSzPts val="11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02"/>
        <p:cNvGrpSpPr/>
        <p:nvPr/>
      </p:nvGrpSpPr>
      <p:grpSpPr>
        <a:xfrm>
          <a:off x="0" y="0"/>
          <a:ext cx="0" cy="0"/>
          <a:chOff x="0" y="0"/>
          <a:chExt cx="0" cy="0"/>
        </a:xfrm>
      </p:grpSpPr>
      <p:sp>
        <p:nvSpPr>
          <p:cNvPr id="203" name="Google Shape;203;g3724972931c_3_269"/>
          <p:cNvSpPr txBox="1">
            <a:spLocks noGrp="1"/>
          </p:cNvSpPr>
          <p:nvPr>
            <p:ph type="title"/>
          </p:nvPr>
        </p:nvSpPr>
        <p:spPr>
          <a:xfrm>
            <a:off x="255773" y="166036"/>
            <a:ext cx="8259600" cy="3462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dk1"/>
              </a:buClr>
              <a:buSzPts val="11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4" name="Google Shape;204;g3724972931c_3_269"/>
          <p:cNvSpPr txBox="1">
            <a:spLocks noGrp="1"/>
          </p:cNvSpPr>
          <p:nvPr>
            <p:ph type="body" idx="1"/>
          </p:nvPr>
        </p:nvSpPr>
        <p:spPr>
          <a:xfrm>
            <a:off x="255773" y="833658"/>
            <a:ext cx="8014200" cy="3581700"/>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0"/>
              </a:spcBef>
              <a:spcAft>
                <a:spcPts val="0"/>
              </a:spcAft>
              <a:buSzPts val="1200"/>
              <a:buFont typeface="Courier New"/>
              <a:buChar char="o"/>
              <a:defRPr>
                <a:solidFill>
                  <a:srgbClr val="595959"/>
                </a:solidFill>
              </a:defRPr>
            </a:lvl1pPr>
            <a:lvl2pPr marL="914400" lvl="1" indent="-304800" algn="l">
              <a:lnSpc>
                <a:spcPct val="100000"/>
              </a:lnSpc>
              <a:spcBef>
                <a:spcPts val="0"/>
              </a:spcBef>
              <a:spcAft>
                <a:spcPts val="0"/>
              </a:spcAft>
              <a:buSzPts val="1200"/>
              <a:buFont typeface="Courier New"/>
              <a:buChar char="o"/>
              <a:defRPr>
                <a:solidFill>
                  <a:srgbClr val="595959"/>
                </a:solidFill>
              </a:defRPr>
            </a:lvl2pPr>
            <a:lvl3pPr marL="1371600" lvl="2" indent="-304800" algn="l">
              <a:lnSpc>
                <a:spcPct val="100000"/>
              </a:lnSpc>
              <a:spcBef>
                <a:spcPts val="0"/>
              </a:spcBef>
              <a:spcAft>
                <a:spcPts val="0"/>
              </a:spcAft>
              <a:buSzPts val="1200"/>
              <a:buFont typeface="Courier New"/>
              <a:buChar char="o"/>
              <a:defRPr>
                <a:solidFill>
                  <a:srgbClr val="595959"/>
                </a:solidFill>
              </a:defRPr>
            </a:lvl3pPr>
            <a:lvl4pPr marL="1828800" lvl="3" indent="-304800" algn="l">
              <a:lnSpc>
                <a:spcPct val="100000"/>
              </a:lnSpc>
              <a:spcBef>
                <a:spcPts val="0"/>
              </a:spcBef>
              <a:spcAft>
                <a:spcPts val="0"/>
              </a:spcAft>
              <a:buSzPts val="1200"/>
              <a:buFont typeface="Courier New"/>
              <a:buChar char="o"/>
              <a:defRPr>
                <a:solidFill>
                  <a:srgbClr val="595959"/>
                </a:solidFill>
              </a:defRPr>
            </a:lvl4pPr>
            <a:lvl5pPr marL="2286000" lvl="4" indent="-304800" algn="l">
              <a:lnSpc>
                <a:spcPct val="100000"/>
              </a:lnSpc>
              <a:spcBef>
                <a:spcPts val="0"/>
              </a:spcBef>
              <a:spcAft>
                <a:spcPts val="0"/>
              </a:spcAft>
              <a:buSzPts val="1200"/>
              <a:buFont typeface="Courier New"/>
              <a:buChar char="o"/>
              <a:defRPr>
                <a:solidFill>
                  <a:srgbClr val="595959"/>
                </a:solidFill>
              </a:defRPr>
            </a:lvl5pPr>
            <a:lvl6pPr marL="2743200" lvl="5" indent="-228600" algn="l">
              <a:lnSpc>
                <a:spcPct val="100000"/>
              </a:lnSpc>
              <a:spcBef>
                <a:spcPts val="0"/>
              </a:spcBef>
              <a:spcAft>
                <a:spcPts val="0"/>
              </a:spcAft>
              <a:buClr>
                <a:schemeClr val="dk1"/>
              </a:buClr>
              <a:buSzPts val="1100"/>
              <a:buNone/>
              <a:defRPr/>
            </a:lvl6pPr>
            <a:lvl7pPr marL="3200400" lvl="6" indent="-228600" algn="l">
              <a:lnSpc>
                <a:spcPct val="100000"/>
              </a:lnSpc>
              <a:spcBef>
                <a:spcPts val="0"/>
              </a:spcBef>
              <a:spcAft>
                <a:spcPts val="0"/>
              </a:spcAft>
              <a:buClr>
                <a:schemeClr val="dk1"/>
              </a:buClr>
              <a:buSzPts val="1100"/>
              <a:buNone/>
              <a:defRPr/>
            </a:lvl7pPr>
            <a:lvl8pPr marL="3657600" lvl="7" indent="-228600" algn="l">
              <a:lnSpc>
                <a:spcPct val="100000"/>
              </a:lnSpc>
              <a:spcBef>
                <a:spcPts val="0"/>
              </a:spcBef>
              <a:spcAft>
                <a:spcPts val="0"/>
              </a:spcAft>
              <a:buClr>
                <a:schemeClr val="dk1"/>
              </a:buClr>
              <a:buSzPts val="1100"/>
              <a:buNone/>
              <a:defRPr/>
            </a:lvl8pPr>
            <a:lvl9pPr marL="4114800" lvl="8" indent="-228600" algn="l">
              <a:lnSpc>
                <a:spcPct val="100000"/>
              </a:lnSpc>
              <a:spcBef>
                <a:spcPts val="0"/>
              </a:spcBef>
              <a:spcAft>
                <a:spcPts val="0"/>
              </a:spcAft>
              <a:buClr>
                <a:schemeClr val="dk1"/>
              </a:buClr>
              <a:buSzPts val="11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Creative Single Image Layout">
  <p:cSld name="2_Creative Single Image Layout">
    <p:spTree>
      <p:nvGrpSpPr>
        <p:cNvPr id="1" name="Shape 205"/>
        <p:cNvGrpSpPr/>
        <p:nvPr/>
      </p:nvGrpSpPr>
      <p:grpSpPr>
        <a:xfrm>
          <a:off x="0" y="0"/>
          <a:ext cx="0" cy="0"/>
          <a:chOff x="0" y="0"/>
          <a:chExt cx="0" cy="0"/>
        </a:xfrm>
      </p:grpSpPr>
      <p:sp>
        <p:nvSpPr>
          <p:cNvPr id="206" name="Google Shape;206;g3724972931c_3_272"/>
          <p:cNvSpPr>
            <a:spLocks noGrp="1"/>
          </p:cNvSpPr>
          <p:nvPr>
            <p:ph type="pic" idx="2"/>
          </p:nvPr>
        </p:nvSpPr>
        <p:spPr>
          <a:xfrm>
            <a:off x="0" y="0"/>
            <a:ext cx="4134000" cy="5143500"/>
          </a:xfrm>
          <a:prstGeom prst="rect">
            <a:avLst/>
          </a:prstGeom>
          <a:noFill/>
          <a:ln>
            <a:noFill/>
          </a:ln>
        </p:spPr>
      </p:sp>
      <p:sp>
        <p:nvSpPr>
          <p:cNvPr id="207" name="Google Shape;207;g3724972931c_3_272"/>
          <p:cNvSpPr txBox="1">
            <a:spLocks noGrp="1"/>
          </p:cNvSpPr>
          <p:nvPr>
            <p:ph type="body" idx="1"/>
          </p:nvPr>
        </p:nvSpPr>
        <p:spPr>
          <a:xfrm>
            <a:off x="4572000" y="844748"/>
            <a:ext cx="4032600" cy="3453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8" name="Google Shape;208;g3724972931c_3_272"/>
          <p:cNvSpPr txBox="1">
            <a:spLocks noGrp="1"/>
          </p:cNvSpPr>
          <p:nvPr>
            <p:ph type="body" idx="3"/>
          </p:nvPr>
        </p:nvSpPr>
        <p:spPr>
          <a:xfrm>
            <a:off x="451247" y="1486297"/>
            <a:ext cx="3339600" cy="2044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o"/>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reative Single Image Layout">
  <p:cSld name="Creative Single Image Layout">
    <p:spTree>
      <p:nvGrpSpPr>
        <p:cNvPr id="1" name="Shape 209"/>
        <p:cNvGrpSpPr/>
        <p:nvPr/>
      </p:nvGrpSpPr>
      <p:grpSpPr>
        <a:xfrm>
          <a:off x="0" y="0"/>
          <a:ext cx="0" cy="0"/>
          <a:chOff x="0" y="0"/>
          <a:chExt cx="0" cy="0"/>
        </a:xfrm>
      </p:grpSpPr>
      <p:sp>
        <p:nvSpPr>
          <p:cNvPr id="210" name="Google Shape;210;g3724972931c_3_276"/>
          <p:cNvSpPr txBox="1">
            <a:spLocks noGrp="1"/>
          </p:cNvSpPr>
          <p:nvPr>
            <p:ph type="title"/>
          </p:nvPr>
        </p:nvSpPr>
        <p:spPr>
          <a:xfrm>
            <a:off x="544830" y="281464"/>
            <a:ext cx="78867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211"/>
        <p:cNvGrpSpPr/>
        <p:nvPr/>
      </p:nvGrpSpPr>
      <p:grpSpPr>
        <a:xfrm>
          <a:off x="0" y="0"/>
          <a:ext cx="0" cy="0"/>
          <a:chOff x="0" y="0"/>
          <a:chExt cx="0" cy="0"/>
        </a:xfrm>
      </p:grpSpPr>
      <p:sp>
        <p:nvSpPr>
          <p:cNvPr id="212" name="Google Shape;212;g3724972931c_3_278"/>
          <p:cNvSpPr txBox="1">
            <a:spLocks noGrp="1"/>
          </p:cNvSpPr>
          <p:nvPr>
            <p:ph type="title"/>
          </p:nvPr>
        </p:nvSpPr>
        <p:spPr>
          <a:xfrm>
            <a:off x="403411" y="273844"/>
            <a:ext cx="8112000" cy="4050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3"/>
        <p:cNvGrpSpPr/>
        <p:nvPr/>
      </p:nvGrpSpPr>
      <p:grpSpPr>
        <a:xfrm>
          <a:off x="0" y="0"/>
          <a:ext cx="0" cy="0"/>
          <a:chOff x="0" y="0"/>
          <a:chExt cx="0" cy="0"/>
        </a:xfrm>
      </p:grpSpPr>
      <p:sp>
        <p:nvSpPr>
          <p:cNvPr id="214" name="Google Shape;214;g3724972931c_3_280"/>
          <p:cNvSpPr txBox="1">
            <a:spLocks noGrp="1"/>
          </p:cNvSpPr>
          <p:nvPr>
            <p:ph type="title"/>
          </p:nvPr>
        </p:nvSpPr>
        <p:spPr>
          <a:xfrm>
            <a:off x="629841" y="342900"/>
            <a:ext cx="2949000" cy="834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5" name="Google Shape;215;g3724972931c_3_280"/>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SzPts val="2400"/>
              <a:buChar char="•"/>
              <a:defRPr sz="2400"/>
            </a:lvl1pPr>
            <a:lvl2pPr marL="914400" lvl="1" indent="-361950" algn="l">
              <a:lnSpc>
                <a:spcPct val="90000"/>
              </a:lnSpc>
              <a:spcBef>
                <a:spcPts val="400"/>
              </a:spcBef>
              <a:spcAft>
                <a:spcPts val="0"/>
              </a:spcAft>
              <a:buSzPts val="2100"/>
              <a:buChar char="o"/>
              <a:defRPr sz="2100"/>
            </a:lvl2pPr>
            <a:lvl3pPr marL="1371600" lvl="2" indent="-342900" algn="l">
              <a:lnSpc>
                <a:spcPct val="90000"/>
              </a:lnSpc>
              <a:spcBef>
                <a:spcPts val="400"/>
              </a:spcBef>
              <a:spcAft>
                <a:spcPts val="0"/>
              </a:spcAft>
              <a:buSzPts val="1800"/>
              <a:buChar char="▪"/>
              <a:defRPr sz="1800"/>
            </a:lvl3pPr>
            <a:lvl4pPr marL="1828800" lvl="3" indent="-323850" algn="l">
              <a:lnSpc>
                <a:spcPct val="90000"/>
              </a:lnSpc>
              <a:spcBef>
                <a:spcPts val="400"/>
              </a:spcBef>
              <a:spcAft>
                <a:spcPts val="0"/>
              </a:spcAft>
              <a:buSzPts val="1500"/>
              <a:buChar char="✔"/>
              <a:defRPr sz="1500"/>
            </a:lvl4pPr>
            <a:lvl5pPr marL="2286000" lvl="4" indent="-323850" algn="l">
              <a:lnSpc>
                <a:spcPct val="90000"/>
              </a:lnSpc>
              <a:spcBef>
                <a:spcPts val="400"/>
              </a:spcBef>
              <a:spcAft>
                <a:spcPts val="0"/>
              </a:spcAft>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16" name="Google Shape;216;g3724972931c_3_280"/>
          <p:cNvSpPr txBox="1">
            <a:spLocks noGrp="1"/>
          </p:cNvSpPr>
          <p:nvPr>
            <p:ph type="body" idx="2"/>
          </p:nvPr>
        </p:nvSpPr>
        <p:spPr>
          <a:xfrm>
            <a:off x="629841" y="1270747"/>
            <a:ext cx="2949000" cy="31311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200"/>
              <a:buNone/>
              <a:defRPr sz="1200"/>
            </a:lvl1pPr>
            <a:lvl2pPr marL="914400" lvl="1" indent="-228600" algn="l">
              <a:lnSpc>
                <a:spcPct val="90000"/>
              </a:lnSpc>
              <a:spcBef>
                <a:spcPts val="400"/>
              </a:spcBef>
              <a:spcAft>
                <a:spcPts val="0"/>
              </a:spcAft>
              <a:buSzPts val="1100"/>
              <a:buNone/>
              <a:defRPr sz="1100"/>
            </a:lvl2pPr>
            <a:lvl3pPr marL="1371600" lvl="2" indent="-228600" algn="l">
              <a:lnSpc>
                <a:spcPct val="90000"/>
              </a:lnSpc>
              <a:spcBef>
                <a:spcPts val="400"/>
              </a:spcBef>
              <a:spcAft>
                <a:spcPts val="0"/>
              </a:spcAft>
              <a:buSzPts val="900"/>
              <a:buNone/>
              <a:defRPr sz="900"/>
            </a:lvl3pPr>
            <a:lvl4pPr marL="1828800" lvl="3" indent="-228600" algn="l">
              <a:lnSpc>
                <a:spcPct val="90000"/>
              </a:lnSpc>
              <a:spcBef>
                <a:spcPts val="400"/>
              </a:spcBef>
              <a:spcAft>
                <a:spcPts val="0"/>
              </a:spcAft>
              <a:buSzPts val="800"/>
              <a:buNone/>
              <a:defRPr sz="800"/>
            </a:lvl4pPr>
            <a:lvl5pPr marL="2286000" lvl="4" indent="-228600" algn="l">
              <a:lnSpc>
                <a:spcPct val="9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pic>
        <p:nvPicPr>
          <p:cNvPr id="26" name="Google Shape;26;p10"/>
          <p:cNvPicPr preferRelativeResize="0"/>
          <p:nvPr/>
        </p:nvPicPr>
        <p:blipFill rotWithShape="1">
          <a:blip r:embed="rId2">
            <a:alphaModFix/>
          </a:blip>
          <a:srcRect/>
          <a:stretch/>
        </p:blipFill>
        <p:spPr>
          <a:xfrm>
            <a:off x="6730052" y="-29736"/>
            <a:ext cx="2179306" cy="13293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12"/>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13"/>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 name="Google Shape;36;p13"/>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14"/>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 name="Google Shape;44;p14"/>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 name="Google Shape;46;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 name="Google Shape;57;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7"/>
          <p:cNvSpPr txBox="1"/>
          <p:nvPr/>
        </p:nvSpPr>
        <p:spPr>
          <a:xfrm>
            <a:off x="8484882" y="4892099"/>
            <a:ext cx="439500" cy="251400"/>
          </a:xfrm>
          <a:prstGeom prst="rect">
            <a:avLst/>
          </a:prstGeom>
          <a:noFill/>
          <a:ln>
            <a:noFill/>
          </a:ln>
        </p:spPr>
        <p:txBody>
          <a:bodyPr spcFirstLastPara="1" wrap="square" lIns="89950" tIns="44950" rIns="89950" bIns="44950" anchor="t" anchorCtr="0">
            <a:noAutofit/>
          </a:bodyPr>
          <a:lstStyle/>
          <a:p>
            <a:pPr marL="0" marR="0" lvl="0" indent="0" algn="r" rtl="0">
              <a:lnSpc>
                <a:spcPct val="100000"/>
              </a:lnSpc>
              <a:spcBef>
                <a:spcPts val="0"/>
              </a:spcBef>
              <a:spcAft>
                <a:spcPts val="0"/>
              </a:spcAft>
              <a:buClr>
                <a:srgbClr val="000000"/>
              </a:buClr>
              <a:buSzPts val="959"/>
              <a:buFont typeface="Arial"/>
              <a:buNone/>
            </a:pPr>
            <a:fld id="{00000000-1234-1234-1234-123412341234}" type="slidenum">
              <a:rPr lang="en-CA" sz="590" b="0" i="0" u="none" strike="noStrike" cap="none">
                <a:solidFill>
                  <a:srgbClr val="000000"/>
                </a:solidFill>
                <a:latin typeface="Arial"/>
                <a:ea typeface="Arial"/>
                <a:cs typeface="Arial"/>
                <a:sym typeface="Arial"/>
              </a:rPr>
              <a:t>‹#›</a:t>
            </a:fld>
            <a:endParaRPr sz="590" b="0" i="0" u="none" strike="noStrike" cap="none">
              <a:solidFill>
                <a:srgbClr val="000000"/>
              </a:solidFill>
              <a:latin typeface="Arial"/>
              <a:ea typeface="Arial"/>
              <a:cs typeface="Arial"/>
              <a:sym typeface="Arial"/>
            </a:endParaRPr>
          </a:p>
        </p:txBody>
      </p:sp>
      <p:grpSp>
        <p:nvGrpSpPr>
          <p:cNvPr id="9" name="Google Shape;9;p7"/>
          <p:cNvGrpSpPr/>
          <p:nvPr/>
        </p:nvGrpSpPr>
        <p:grpSpPr>
          <a:xfrm>
            <a:off x="219619" y="4892242"/>
            <a:ext cx="1941837" cy="131908"/>
            <a:chOff x="436945" y="6473849"/>
            <a:chExt cx="3254839" cy="221100"/>
          </a:xfrm>
        </p:grpSpPr>
        <p:pic>
          <p:nvPicPr>
            <p:cNvPr id="10" name="Google Shape;10;p7" descr="Shape&#10;&#10;Description automatically generated"/>
            <p:cNvPicPr preferRelativeResize="0"/>
            <p:nvPr/>
          </p:nvPicPr>
          <p:blipFill rotWithShape="1">
            <a:blip r:embed="rId15">
              <a:alphaModFix/>
            </a:blip>
            <a:srcRect/>
            <a:stretch/>
          </p:blipFill>
          <p:spPr>
            <a:xfrm>
              <a:off x="436945" y="6502590"/>
              <a:ext cx="403884" cy="148424"/>
            </a:xfrm>
            <a:prstGeom prst="rect">
              <a:avLst/>
            </a:prstGeom>
            <a:noFill/>
            <a:ln>
              <a:noFill/>
            </a:ln>
          </p:spPr>
        </p:pic>
        <p:sp>
          <p:nvSpPr>
            <p:cNvPr id="11" name="Google Shape;11;p7"/>
            <p:cNvSpPr txBox="1"/>
            <p:nvPr/>
          </p:nvSpPr>
          <p:spPr>
            <a:xfrm>
              <a:off x="852284" y="6473849"/>
              <a:ext cx="2839500" cy="221100"/>
            </a:xfrm>
            <a:prstGeom prst="rect">
              <a:avLst/>
            </a:prstGeom>
            <a:noFill/>
            <a:ln>
              <a:noFill/>
            </a:ln>
          </p:spPr>
          <p:txBody>
            <a:bodyPr spcFirstLastPara="1" wrap="square" lIns="89950" tIns="44950" rIns="89950" bIns="44950" anchor="ctr" anchorCtr="0">
              <a:noAutofit/>
            </a:bodyPr>
            <a:lstStyle/>
            <a:p>
              <a:pPr marL="0" marR="0" lvl="0" indent="0" algn="l" rtl="0">
                <a:lnSpc>
                  <a:spcPct val="100000"/>
                </a:lnSpc>
                <a:spcBef>
                  <a:spcPts val="0"/>
                </a:spcBef>
                <a:spcAft>
                  <a:spcPts val="0"/>
                </a:spcAft>
                <a:buClr>
                  <a:srgbClr val="000000"/>
                </a:buClr>
                <a:buSzPts val="959"/>
                <a:buFont typeface="Arial"/>
                <a:buNone/>
              </a:pPr>
              <a:r>
                <a:rPr lang="en-CA" sz="664" b="0" i="0" u="none" strike="noStrike" cap="none">
                  <a:solidFill>
                    <a:srgbClr val="12122C"/>
                  </a:solidFill>
                  <a:latin typeface="Arial"/>
                  <a:ea typeface="Arial"/>
                  <a:cs typeface="Arial"/>
                  <a:sym typeface="Arial"/>
                </a:rPr>
                <a:t>© 2025 AppViewX, Inc.</a:t>
              </a:r>
              <a:endParaRPr sz="664" b="0" i="0" u="none" strike="noStrike" cap="none">
                <a:solidFill>
                  <a:srgbClr val="12122C"/>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g3724972931c_3_153"/>
          <p:cNvSpPr txBox="1">
            <a:spLocks noGrp="1"/>
          </p:cNvSpPr>
          <p:nvPr>
            <p:ph type="title"/>
          </p:nvPr>
        </p:nvSpPr>
        <p:spPr>
          <a:xfrm>
            <a:off x="628650" y="273844"/>
            <a:ext cx="7886700" cy="4050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2300"/>
              <a:buFont typeface="Calibri"/>
              <a:buNone/>
              <a:defRPr sz="2300" b="1"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6" name="Google Shape;86;g3724972931c_3_153"/>
          <p:cNvSpPr txBox="1">
            <a:spLocks noGrp="1"/>
          </p:cNvSpPr>
          <p:nvPr>
            <p:ph type="body" idx="1"/>
          </p:nvPr>
        </p:nvSpPr>
        <p:spPr>
          <a:xfrm>
            <a:off x="628650" y="824345"/>
            <a:ext cx="7886700" cy="38085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rgbClr val="D8384F"/>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rgbClr val="D8384F"/>
              </a:buClr>
              <a:buSzPts val="1800"/>
              <a:buFont typeface="Courier New"/>
              <a:buChar char="o"/>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rgbClr val="D8384F"/>
              </a:buClr>
              <a:buSzPts val="1500"/>
              <a:buFont typeface="Noto Sans Symbols"/>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rgbClr val="D8384F"/>
              </a:buClr>
              <a:buSzPts val="1400"/>
              <a:buFont typeface="Noto Sans Symbols"/>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rgbClr val="D8384F"/>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7" name="Google Shape;87;g3724972931c_3_153"/>
          <p:cNvSpPr txBox="1"/>
          <p:nvPr/>
        </p:nvSpPr>
        <p:spPr>
          <a:xfrm>
            <a:off x="8667681" y="4846302"/>
            <a:ext cx="335100" cy="1914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CA" sz="800" b="0" i="0" u="none" strike="noStrike" cap="none">
                <a:solidFill>
                  <a:srgbClr val="000000"/>
                </a:solidFill>
                <a:latin typeface="Arial"/>
                <a:ea typeface="Arial"/>
                <a:cs typeface="Arial"/>
                <a:sym typeface="Arial"/>
              </a:rPr>
              <a:t>‹#›</a:t>
            </a:fld>
            <a:endParaRPr sz="800" b="0" i="0" u="none" strike="noStrike" cap="none">
              <a:solidFill>
                <a:srgbClr val="000000"/>
              </a:solidFill>
              <a:latin typeface="Arial"/>
              <a:ea typeface="Arial"/>
              <a:cs typeface="Arial"/>
              <a:sym typeface="Arial"/>
            </a:endParaRPr>
          </a:p>
        </p:txBody>
      </p:sp>
      <p:grpSp>
        <p:nvGrpSpPr>
          <p:cNvPr id="88" name="Google Shape;88;g3724972931c_3_153"/>
          <p:cNvGrpSpPr/>
          <p:nvPr/>
        </p:nvGrpSpPr>
        <p:grpSpPr>
          <a:xfrm>
            <a:off x="327709" y="4855391"/>
            <a:ext cx="1359096" cy="165825"/>
            <a:chOff x="436945" y="6473854"/>
            <a:chExt cx="1812128" cy="221100"/>
          </a:xfrm>
        </p:grpSpPr>
        <p:pic>
          <p:nvPicPr>
            <p:cNvPr id="89" name="Google Shape;89;g3724972931c_3_153" descr="Shape&#10;&#10;Description automatically generated"/>
            <p:cNvPicPr preferRelativeResize="0"/>
            <p:nvPr/>
          </p:nvPicPr>
          <p:blipFill rotWithShape="1">
            <a:blip r:embed="rId24">
              <a:alphaModFix/>
            </a:blip>
            <a:srcRect/>
            <a:stretch/>
          </p:blipFill>
          <p:spPr>
            <a:xfrm>
              <a:off x="436945" y="6502590"/>
              <a:ext cx="403884" cy="148424"/>
            </a:xfrm>
            <a:prstGeom prst="rect">
              <a:avLst/>
            </a:prstGeom>
            <a:noFill/>
            <a:ln>
              <a:noFill/>
            </a:ln>
          </p:spPr>
        </p:pic>
        <p:sp>
          <p:nvSpPr>
            <p:cNvPr id="90" name="Google Shape;90;g3724972931c_3_153"/>
            <p:cNvSpPr txBox="1"/>
            <p:nvPr/>
          </p:nvSpPr>
          <p:spPr>
            <a:xfrm>
              <a:off x="852273" y="6473854"/>
              <a:ext cx="1396800" cy="221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dk1"/>
                  </a:solidFill>
                  <a:latin typeface="Arial"/>
                  <a:ea typeface="Arial"/>
                  <a:cs typeface="Arial"/>
                  <a:sym typeface="Arial"/>
                </a:rPr>
                <a:t>© 202</a:t>
              </a:r>
              <a:r>
                <a:rPr lang="en-CA" sz="700">
                  <a:solidFill>
                    <a:schemeClr val="dk1"/>
                  </a:solidFill>
                </a:rPr>
                <a:t>5</a:t>
              </a:r>
              <a:r>
                <a:rPr lang="en-CA" sz="700" b="0" i="0" u="none" strike="noStrike" cap="none">
                  <a:solidFill>
                    <a:schemeClr val="dk1"/>
                  </a:solidFill>
                  <a:latin typeface="Arial"/>
                  <a:ea typeface="Arial"/>
                  <a:cs typeface="Arial"/>
                  <a:sym typeface="Arial"/>
                </a:rPr>
                <a:t> AppViewX, Inc.</a:t>
              </a:r>
              <a:endParaRPr sz="7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8.gif"/><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evops.com/pair-of-surveys-surface-primary-developer-productivity-challenges/#:~:text=A%20survey%20of%20900%20developers,documentation%20and%20flawed%20build%20process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mckinsey.com/industries/technology-media-and-telecommunications/our-insights/yes-you-can-measure-software-developer-productivity#:~:text=the%20following%20improvements%3A" TargetMode="External"/><Relationship Id="rId5" Type="http://schemas.openxmlformats.org/officeDocument/2006/relationships/hyperlink" Target="https://www.datadoghq.com/knowledge-center/dora-metrics/" TargetMode="External"/><Relationship Id="rId4" Type="http://schemas.openxmlformats.org/officeDocument/2006/relationships/hyperlink" Target="https://www.cortex.io/report/the-2024-state-of-developer-productivity#:~:text=1.%2058,are%20lost%20to%20unproductive%20work"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github.com/venkataravuri/e-commerce-microservices-sample" TargetMode="External"/><Relationship Id="rId5" Type="http://schemas.openxmlformats.org/officeDocument/2006/relationships/hyperlink" Target="https://github.com/venkataravuri" TargetMode="Externa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2" name="Google Shape;308;g372963a97b3_0_177">
            <a:extLst>
              <a:ext uri="{FF2B5EF4-FFF2-40B4-BE49-F238E27FC236}">
                <a16:creationId xmlns:a16="http://schemas.microsoft.com/office/drawing/2014/main" id="{50E3129F-D3D6-0BD0-A599-57EC5646FA91}"/>
              </a:ext>
            </a:extLst>
          </p:cNvPr>
          <p:cNvPicPr preferRelativeResize="0"/>
          <p:nvPr/>
        </p:nvPicPr>
        <p:blipFill rotWithShape="1">
          <a:blip r:embed="rId3">
            <a:alphaModFix/>
          </a:blip>
          <a:srcRect/>
          <a:stretch/>
        </p:blipFill>
        <p:spPr>
          <a:xfrm>
            <a:off x="1175181" y="1363198"/>
            <a:ext cx="2417104" cy="2417104"/>
          </a:xfrm>
          <a:prstGeom prst="rect">
            <a:avLst/>
          </a:prstGeom>
          <a:noFill/>
          <a:ln>
            <a:noFill/>
          </a:ln>
        </p:spPr>
      </p:pic>
      <p:pic>
        <p:nvPicPr>
          <p:cNvPr id="330" name="Google Shape;330;g372963a97b3_0_198"/>
          <p:cNvPicPr preferRelativeResize="0"/>
          <p:nvPr/>
        </p:nvPicPr>
        <p:blipFill rotWithShape="1">
          <a:blip r:embed="rId4">
            <a:alphaModFix/>
          </a:blip>
          <a:srcRect/>
          <a:stretch/>
        </p:blipFill>
        <p:spPr>
          <a:xfrm>
            <a:off x="978273" y="1227027"/>
            <a:ext cx="2800353" cy="2800353"/>
          </a:xfrm>
          <a:prstGeom prst="rect">
            <a:avLst/>
          </a:prstGeom>
          <a:noFill/>
          <a:ln>
            <a:noFill/>
          </a:ln>
        </p:spPr>
      </p:pic>
      <p:sp>
        <p:nvSpPr>
          <p:cNvPr id="331" name="Google Shape;331;g372963a97b3_0_198"/>
          <p:cNvSpPr/>
          <p:nvPr/>
        </p:nvSpPr>
        <p:spPr>
          <a:xfrm rot="428493">
            <a:off x="3204636" y="1385231"/>
            <a:ext cx="3351803" cy="795484"/>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300" b="0" i="0" u="none" strike="noStrike" cap="none">
                <a:solidFill>
                  <a:schemeClr val="dk1"/>
                </a:solidFill>
                <a:latin typeface="Arial"/>
                <a:ea typeface="Arial"/>
                <a:cs typeface="Arial"/>
                <a:sym typeface="Arial"/>
              </a:rPr>
              <a:t>Still error!! Let me check logs… what even is this?! 😵‍💫</a:t>
            </a:r>
            <a:endParaRPr sz="1300" b="0" i="0" u="none" strike="noStrike" cap="none">
              <a:solidFill>
                <a:schemeClr val="dk1"/>
              </a:solidFill>
              <a:latin typeface="Arial"/>
              <a:ea typeface="Arial"/>
              <a:cs typeface="Arial"/>
              <a:sym typeface="Arial"/>
            </a:endParaRPr>
          </a:p>
        </p:txBody>
      </p:sp>
      <p:pic>
        <p:nvPicPr>
          <p:cNvPr id="332" name="Google Shape;332;g372963a97b3_0_198" descr="readme-template · GitHub Topics · GitHub"/>
          <p:cNvPicPr preferRelativeResize="0"/>
          <p:nvPr/>
        </p:nvPicPr>
        <p:blipFill rotWithShape="1">
          <a:blip r:embed="rId5">
            <a:alphaModFix/>
          </a:blip>
          <a:srcRect/>
          <a:stretch/>
        </p:blipFill>
        <p:spPr>
          <a:xfrm>
            <a:off x="4572000" y="2571750"/>
            <a:ext cx="3837214" cy="2057400"/>
          </a:xfrm>
          <a:prstGeom prst="rect">
            <a:avLst/>
          </a:prstGeom>
          <a:noFill/>
          <a:ln>
            <a:noFill/>
          </a:ln>
        </p:spPr>
      </p:pic>
      <p:sp>
        <p:nvSpPr>
          <p:cNvPr id="333" name="Google Shape;333;g372963a97b3_0_198"/>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334" name="Google Shape;334;g372963a97b3_0_198" title="ChatGPT Image Jul 27, 2025, 09_22_18 PM.png"/>
          <p:cNvPicPr preferRelativeResize="0"/>
          <p:nvPr/>
        </p:nvPicPr>
        <p:blipFill rotWithShape="1">
          <a:blip r:embed="rId6">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g372963a97b3_0_206"/>
          <p:cNvPicPr preferRelativeResize="0"/>
          <p:nvPr/>
        </p:nvPicPr>
        <p:blipFill rotWithShape="1">
          <a:blip r:embed="rId3">
            <a:alphaModFix/>
          </a:blip>
          <a:srcRect/>
          <a:stretch/>
        </p:blipFill>
        <p:spPr>
          <a:xfrm>
            <a:off x="5788877" y="2506436"/>
            <a:ext cx="2153653" cy="2120003"/>
          </a:xfrm>
          <a:prstGeom prst="rect">
            <a:avLst/>
          </a:prstGeom>
          <a:noFill/>
          <a:ln>
            <a:noFill/>
          </a:ln>
        </p:spPr>
      </p:pic>
      <p:pic>
        <p:nvPicPr>
          <p:cNvPr id="340" name="Google Shape;340;g372963a97b3_0_206"/>
          <p:cNvPicPr preferRelativeResize="0"/>
          <p:nvPr/>
        </p:nvPicPr>
        <p:blipFill rotWithShape="1">
          <a:blip r:embed="rId4">
            <a:alphaModFix/>
          </a:blip>
          <a:srcRect/>
          <a:stretch/>
        </p:blipFill>
        <p:spPr>
          <a:xfrm>
            <a:off x="978273" y="1267371"/>
            <a:ext cx="2800353" cy="2800353"/>
          </a:xfrm>
          <a:prstGeom prst="rect">
            <a:avLst/>
          </a:prstGeom>
          <a:noFill/>
          <a:ln>
            <a:noFill/>
          </a:ln>
        </p:spPr>
      </p:pic>
      <p:sp>
        <p:nvSpPr>
          <p:cNvPr id="341" name="Google Shape;341;g372963a97b3_0_206"/>
          <p:cNvSpPr/>
          <p:nvPr/>
        </p:nvSpPr>
        <p:spPr>
          <a:xfrm rot="428493">
            <a:off x="3098500" y="1385231"/>
            <a:ext cx="3351803" cy="795484"/>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300" b="0" i="0" u="none" strike="noStrike" cap="none" dirty="0">
                <a:solidFill>
                  <a:schemeClr val="dk1"/>
                </a:solidFill>
                <a:latin typeface="Arial"/>
                <a:ea typeface="Arial"/>
                <a:cs typeface="Arial"/>
                <a:sym typeface="Arial"/>
              </a:rPr>
              <a:t>README is </a:t>
            </a:r>
            <a:r>
              <a:rPr lang="en-CA" sz="1300" dirty="0">
                <a:solidFill>
                  <a:schemeClr val="dk1"/>
                </a:solidFill>
              </a:rPr>
              <a:t>outdated</a:t>
            </a:r>
            <a:r>
              <a:rPr lang="en-CA" sz="1300" b="0" i="0" u="none" strike="noStrike" cap="none" dirty="0">
                <a:solidFill>
                  <a:schemeClr val="dk1"/>
                </a:solidFill>
                <a:latin typeface="Arial"/>
                <a:ea typeface="Arial"/>
                <a:cs typeface="Arial"/>
                <a:sym typeface="Arial"/>
              </a:rPr>
              <a:t>, mentor’s busy — I’m stuck 😓</a:t>
            </a:r>
            <a:endParaRPr sz="1300" b="0" i="0" u="none" strike="noStrike" cap="none" dirty="0">
              <a:solidFill>
                <a:schemeClr val="dk1"/>
              </a:solidFill>
              <a:latin typeface="Arial"/>
              <a:ea typeface="Arial"/>
              <a:cs typeface="Arial"/>
              <a:sym typeface="Arial"/>
            </a:endParaRPr>
          </a:p>
        </p:txBody>
      </p:sp>
      <p:sp>
        <p:nvSpPr>
          <p:cNvPr id="342" name="Google Shape;342;g372963a97b3_0_206"/>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343" name="Google Shape;343;g372963a97b3_0_206" title="ChatGPT Image Jul 27, 2025, 09_22_18 PM.png"/>
          <p:cNvPicPr preferRelativeResize="0"/>
          <p:nvPr/>
        </p:nvPicPr>
        <p:blipFill rotWithShape="1">
          <a:blip r:embed="rId5">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g372963a97b3_0_214"/>
          <p:cNvPicPr preferRelativeResize="0"/>
          <p:nvPr/>
        </p:nvPicPr>
        <p:blipFill rotWithShape="1">
          <a:blip r:embed="rId3">
            <a:alphaModFix/>
          </a:blip>
          <a:srcRect/>
          <a:stretch/>
        </p:blipFill>
        <p:spPr>
          <a:xfrm>
            <a:off x="978273" y="1274096"/>
            <a:ext cx="2800353" cy="2800353"/>
          </a:xfrm>
          <a:prstGeom prst="rect">
            <a:avLst/>
          </a:prstGeom>
          <a:noFill/>
          <a:ln>
            <a:noFill/>
          </a:ln>
        </p:spPr>
      </p:pic>
      <p:sp>
        <p:nvSpPr>
          <p:cNvPr id="349" name="Google Shape;349;g372963a97b3_0_214"/>
          <p:cNvSpPr/>
          <p:nvPr/>
        </p:nvSpPr>
        <p:spPr>
          <a:xfrm>
            <a:off x="2267886" y="699215"/>
            <a:ext cx="792072" cy="574884"/>
          </a:xfrm>
          <a:prstGeom prst="irregularSeal1">
            <a:avLst/>
          </a:prstGeom>
          <a:solidFill>
            <a:srgbClr val="FFFF00"/>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g372963a97b3_0_214"/>
          <p:cNvSpPr/>
          <p:nvPr/>
        </p:nvSpPr>
        <p:spPr>
          <a:xfrm>
            <a:off x="3409495" y="982133"/>
            <a:ext cx="3525900" cy="834900"/>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What do I do now? Brain officially fried 😫</a:t>
            </a:r>
            <a:endParaRPr sz="1200" b="0" i="0" u="none" strike="noStrike" cap="none">
              <a:solidFill>
                <a:schemeClr val="dk1"/>
              </a:solidFill>
              <a:latin typeface="Arial"/>
              <a:ea typeface="Arial"/>
              <a:cs typeface="Arial"/>
              <a:sym typeface="Arial"/>
            </a:endParaRPr>
          </a:p>
        </p:txBody>
      </p:sp>
      <p:sp>
        <p:nvSpPr>
          <p:cNvPr id="351" name="Google Shape;351;g372963a97b3_0_214"/>
          <p:cNvSpPr txBox="1"/>
          <p:nvPr/>
        </p:nvSpPr>
        <p:spPr>
          <a:xfrm>
            <a:off x="3645397" y="2983071"/>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352" name="Google Shape;352;g372963a97b3_0_214"/>
          <p:cNvSpPr/>
          <p:nvPr/>
        </p:nvSpPr>
        <p:spPr>
          <a:xfrm>
            <a:off x="3746574" y="2257149"/>
            <a:ext cx="891300" cy="7641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g372963a97b3_0_214"/>
          <p:cNvSpPr txBox="1"/>
          <p:nvPr/>
        </p:nvSpPr>
        <p:spPr>
          <a:xfrm>
            <a:off x="5244233" y="3001059"/>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Redis</a:t>
            </a:r>
            <a:endParaRPr/>
          </a:p>
        </p:txBody>
      </p:sp>
      <p:sp>
        <p:nvSpPr>
          <p:cNvPr id="354" name="Google Shape;354;g372963a97b3_0_214"/>
          <p:cNvSpPr/>
          <p:nvPr/>
        </p:nvSpPr>
        <p:spPr>
          <a:xfrm>
            <a:off x="5616919" y="2385331"/>
            <a:ext cx="524100" cy="5076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55" name="Google Shape;355;g372963a97b3_0_214"/>
          <p:cNvCxnSpPr>
            <a:cxnSpLocks/>
          </p:cNvCxnSpPr>
          <p:nvPr/>
        </p:nvCxnSpPr>
        <p:spPr>
          <a:xfrm>
            <a:off x="4914966" y="2741279"/>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356" name="Google Shape;356;g372963a97b3_0_214"/>
          <p:cNvSpPr txBox="1"/>
          <p:nvPr/>
        </p:nvSpPr>
        <p:spPr>
          <a:xfrm>
            <a:off x="6720852" y="2978755"/>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Store UI</a:t>
            </a:r>
            <a:endParaRPr/>
          </a:p>
        </p:txBody>
      </p:sp>
      <p:sp>
        <p:nvSpPr>
          <p:cNvPr id="357" name="Google Shape;357;g372963a97b3_0_214"/>
          <p:cNvSpPr/>
          <p:nvPr/>
        </p:nvSpPr>
        <p:spPr>
          <a:xfrm>
            <a:off x="7002527" y="2224719"/>
            <a:ext cx="706200" cy="6846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g372963a97b3_0_214"/>
          <p:cNvSpPr txBox="1"/>
          <p:nvPr/>
        </p:nvSpPr>
        <p:spPr>
          <a:xfrm>
            <a:off x="6673227" y="4457858"/>
            <a:ext cx="1492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Product Microservice</a:t>
            </a:r>
            <a:endParaRPr/>
          </a:p>
        </p:txBody>
      </p:sp>
      <p:sp>
        <p:nvSpPr>
          <p:cNvPr id="359" name="Google Shape;359;g372963a97b3_0_214"/>
          <p:cNvSpPr/>
          <p:nvPr/>
        </p:nvSpPr>
        <p:spPr>
          <a:xfrm>
            <a:off x="6971248" y="3684003"/>
            <a:ext cx="658500" cy="7413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g372963a97b3_0_214"/>
          <p:cNvSpPr txBox="1"/>
          <p:nvPr/>
        </p:nvSpPr>
        <p:spPr>
          <a:xfrm>
            <a:off x="5023923" y="4457858"/>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Mongo DB</a:t>
            </a:r>
            <a:endParaRPr/>
          </a:p>
        </p:txBody>
      </p:sp>
      <p:sp>
        <p:nvSpPr>
          <p:cNvPr id="361" name="Google Shape;361;g372963a97b3_0_214"/>
          <p:cNvSpPr/>
          <p:nvPr/>
        </p:nvSpPr>
        <p:spPr>
          <a:xfrm>
            <a:off x="5306728" y="3684003"/>
            <a:ext cx="704100" cy="741300"/>
          </a:xfrm>
          <a:prstGeom prst="rect">
            <a:avLst/>
          </a:prstGeom>
          <a:blipFill rotWithShape="1">
            <a:blip r:embed="rId8">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62" name="Google Shape;362;g372963a97b3_0_214"/>
          <p:cNvCxnSpPr>
            <a:cxnSpLocks/>
          </p:cNvCxnSpPr>
          <p:nvPr/>
        </p:nvCxnSpPr>
        <p:spPr>
          <a:xfrm>
            <a:off x="6448492" y="2741279"/>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cxnSp>
        <p:nvCxnSpPr>
          <p:cNvPr id="363" name="Google Shape;363;g372963a97b3_0_214"/>
          <p:cNvCxnSpPr>
            <a:cxnSpLocks/>
          </p:cNvCxnSpPr>
          <p:nvPr/>
        </p:nvCxnSpPr>
        <p:spPr>
          <a:xfrm>
            <a:off x="7259237" y="3338811"/>
            <a:ext cx="0" cy="35100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cxnSp>
        <p:nvCxnSpPr>
          <p:cNvPr id="364" name="Google Shape;364;g372963a97b3_0_214"/>
          <p:cNvCxnSpPr>
            <a:cxnSpLocks/>
          </p:cNvCxnSpPr>
          <p:nvPr/>
        </p:nvCxnSpPr>
        <p:spPr>
          <a:xfrm rot="10800000">
            <a:off x="6276027" y="4067057"/>
            <a:ext cx="3972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365" name="Google Shape;365;g372963a97b3_0_214"/>
          <p:cNvSpPr txBox="1"/>
          <p:nvPr/>
        </p:nvSpPr>
        <p:spPr>
          <a:xfrm>
            <a:off x="980182" y="-52279"/>
            <a:ext cx="7886700" cy="671451"/>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366" name="Google Shape;366;g372963a97b3_0_214" title="ChatGPT Image Jul 27, 2025, 09_22_18 PM.png"/>
          <p:cNvPicPr preferRelativeResize="0"/>
          <p:nvPr/>
        </p:nvPicPr>
        <p:blipFill rotWithShape="1">
          <a:blip r:embed="rId9">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371b30e10fd_1_48"/>
          <p:cNvSpPr/>
          <p:nvPr/>
        </p:nvSpPr>
        <p:spPr>
          <a:xfrm>
            <a:off x="4265525" y="1000450"/>
            <a:ext cx="4450800" cy="3688800"/>
          </a:xfrm>
          <a:prstGeom prst="roundRect">
            <a:avLst>
              <a:gd name="adj" fmla="val 4262"/>
            </a:avLst>
          </a:prstGeom>
          <a:solidFill>
            <a:srgbClr val="F3F3F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2" name="Google Shape;372;g371b30e10fd_1_48"/>
          <p:cNvSpPr/>
          <p:nvPr/>
        </p:nvSpPr>
        <p:spPr>
          <a:xfrm>
            <a:off x="379725" y="1000450"/>
            <a:ext cx="4450800" cy="3688800"/>
          </a:xfrm>
          <a:prstGeom prst="roundRect">
            <a:avLst>
              <a:gd name="adj" fmla="val 4262"/>
            </a:avLst>
          </a:prstGeom>
          <a:solidFill>
            <a:schemeClr val="lt1"/>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3" name="Google Shape;373;g371b30e10fd_1_48"/>
          <p:cNvSpPr txBox="1"/>
          <p:nvPr/>
        </p:nvSpPr>
        <p:spPr>
          <a:xfrm>
            <a:off x="360000" y="-175950"/>
            <a:ext cx="76512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Share Your Pain: Tell Us About Your Feedback Loop</a:t>
            </a:r>
            <a:endParaRPr sz="2000" b="1">
              <a:solidFill>
                <a:srgbClr val="841A2F"/>
              </a:solidFill>
              <a:latin typeface="Calibri"/>
              <a:ea typeface="Calibri"/>
              <a:cs typeface="Calibri"/>
              <a:sym typeface="Calibri"/>
            </a:endParaRPr>
          </a:p>
        </p:txBody>
      </p:sp>
      <p:sp>
        <p:nvSpPr>
          <p:cNvPr id="374" name="Google Shape;374;g371b30e10fd_1_48"/>
          <p:cNvSpPr txBox="1"/>
          <p:nvPr/>
        </p:nvSpPr>
        <p:spPr>
          <a:xfrm>
            <a:off x="506475" y="1136525"/>
            <a:ext cx="4197300" cy="2539500"/>
          </a:xfrm>
          <a:prstGeom prst="rect">
            <a:avLst/>
          </a:prstGeom>
          <a:noFill/>
          <a:ln>
            <a:noFill/>
          </a:ln>
        </p:spPr>
        <p:txBody>
          <a:bodyPr spcFirstLastPara="1" wrap="square" lIns="68575" tIns="34275" rIns="68575" bIns="34275" anchor="ctr" anchorCtr="0">
            <a:normAutofit/>
          </a:bodyPr>
          <a:lstStyle/>
          <a:p>
            <a:pPr marL="0" lvl="0" indent="0" algn="ctr" rtl="0">
              <a:lnSpc>
                <a:spcPct val="115000"/>
              </a:lnSpc>
              <a:spcBef>
                <a:spcPts val="1200"/>
              </a:spcBef>
              <a:spcAft>
                <a:spcPts val="0"/>
              </a:spcAft>
              <a:buNone/>
            </a:pPr>
            <a:r>
              <a:rPr lang="en-CA" sz="1200" dirty="0">
                <a:solidFill>
                  <a:schemeClr val="dk1"/>
                </a:solidFill>
                <a:latin typeface="Calibri"/>
                <a:ea typeface="Calibri"/>
                <a:cs typeface="Calibri"/>
                <a:sym typeface="Calibri"/>
              </a:rPr>
              <a:t>To see how widespread Aditya’s challenge is, we’d like to hear from you. Please take out your phone and join a quick poll.</a:t>
            </a:r>
            <a:endParaRPr sz="1200" dirty="0">
              <a:solidFill>
                <a:schemeClr val="dk1"/>
              </a:solidFill>
              <a:latin typeface="Calibri"/>
              <a:ea typeface="Calibri"/>
              <a:cs typeface="Calibri"/>
              <a:sym typeface="Calibri"/>
            </a:endParaRPr>
          </a:p>
          <a:p>
            <a:pPr marL="0" lvl="0" indent="0" algn="ctr" rtl="0">
              <a:lnSpc>
                <a:spcPct val="115000"/>
              </a:lnSpc>
              <a:spcBef>
                <a:spcPts val="1200"/>
              </a:spcBef>
              <a:spcAft>
                <a:spcPts val="0"/>
              </a:spcAft>
              <a:buNone/>
            </a:pPr>
            <a:r>
              <a:rPr lang="en-CA" sz="1200" dirty="0">
                <a:solidFill>
                  <a:schemeClr val="dk1"/>
                </a:solidFill>
                <a:latin typeface="Calibri"/>
                <a:ea typeface="Calibri"/>
                <a:cs typeface="Calibri"/>
                <a:sym typeface="Calibri"/>
              </a:rPr>
              <a:t>Open a browser and go to </a:t>
            </a:r>
            <a:r>
              <a:rPr lang="en-CA" sz="1200" b="1" i="1" dirty="0">
                <a:solidFill>
                  <a:schemeClr val="dk1"/>
                </a:solidFill>
                <a:latin typeface="Calibri"/>
                <a:ea typeface="Calibri"/>
                <a:cs typeface="Calibri"/>
                <a:sym typeface="Calibri"/>
              </a:rPr>
              <a:t>menti.com</a:t>
            </a:r>
            <a:r>
              <a:rPr lang="en-CA" sz="1200" dirty="0">
                <a:solidFill>
                  <a:schemeClr val="dk1"/>
                </a:solidFill>
                <a:latin typeface="Calibri"/>
                <a:ea typeface="Calibri"/>
                <a:cs typeface="Calibri"/>
                <a:sym typeface="Calibri"/>
              </a:rPr>
              <a:t>, then enter the code </a:t>
            </a:r>
            <a:endParaRPr sz="1200" b="1" dirty="0">
              <a:solidFill>
                <a:schemeClr val="dk1"/>
              </a:solidFill>
              <a:latin typeface="Calibri"/>
              <a:ea typeface="Calibri"/>
              <a:cs typeface="Calibri"/>
              <a:sym typeface="Calibri"/>
            </a:endParaRPr>
          </a:p>
          <a:p>
            <a:pPr marL="0" lvl="0" indent="0" algn="ctr" rtl="0">
              <a:lnSpc>
                <a:spcPct val="115000"/>
              </a:lnSpc>
              <a:spcBef>
                <a:spcPts val="1200"/>
              </a:spcBef>
              <a:spcAft>
                <a:spcPts val="0"/>
              </a:spcAft>
              <a:buNone/>
            </a:pPr>
            <a:r>
              <a:rPr lang="en-CA" sz="2000" b="1" dirty="0">
                <a:solidFill>
                  <a:srgbClr val="F24440"/>
                </a:solidFill>
                <a:latin typeface="Calibri"/>
                <a:ea typeface="Calibri"/>
                <a:cs typeface="Calibri"/>
                <a:sym typeface="Calibri"/>
              </a:rPr>
              <a:t>5778 4417</a:t>
            </a:r>
            <a:endParaRPr sz="2000" dirty="0">
              <a:solidFill>
                <a:srgbClr val="F24440"/>
              </a:solidFill>
              <a:latin typeface="Calibri"/>
              <a:ea typeface="Calibri"/>
              <a:cs typeface="Calibri"/>
              <a:sym typeface="Calibri"/>
            </a:endParaRPr>
          </a:p>
          <a:p>
            <a:pPr marL="0" lvl="0" indent="0" algn="ctr" rtl="0">
              <a:lnSpc>
                <a:spcPct val="115000"/>
              </a:lnSpc>
              <a:spcBef>
                <a:spcPts val="1200"/>
              </a:spcBef>
              <a:spcAft>
                <a:spcPts val="0"/>
              </a:spcAft>
              <a:buNone/>
            </a:pPr>
            <a:r>
              <a:rPr lang="en-CA" sz="1200" dirty="0">
                <a:solidFill>
                  <a:schemeClr val="dk1"/>
                </a:solidFill>
                <a:latin typeface="Calibri"/>
                <a:ea typeface="Calibri"/>
                <a:cs typeface="Calibri"/>
                <a:sym typeface="Calibri"/>
              </a:rPr>
              <a:t>(or) </a:t>
            </a:r>
            <a:endParaRPr sz="1200" dirty="0">
              <a:solidFill>
                <a:schemeClr val="dk1"/>
              </a:solidFill>
              <a:latin typeface="Calibri"/>
              <a:ea typeface="Calibri"/>
              <a:cs typeface="Calibri"/>
              <a:sym typeface="Calibri"/>
            </a:endParaRPr>
          </a:p>
          <a:p>
            <a:pPr marL="0" lvl="0" indent="0" algn="ctr" rtl="0">
              <a:lnSpc>
                <a:spcPct val="115000"/>
              </a:lnSpc>
              <a:spcBef>
                <a:spcPts val="1200"/>
              </a:spcBef>
              <a:spcAft>
                <a:spcPts val="1200"/>
              </a:spcAft>
              <a:buNone/>
            </a:pPr>
            <a:r>
              <a:rPr lang="en-CA" sz="1200" dirty="0">
                <a:solidFill>
                  <a:schemeClr val="dk1"/>
                </a:solidFill>
                <a:latin typeface="Calibri"/>
                <a:ea typeface="Calibri"/>
                <a:cs typeface="Calibri"/>
                <a:sym typeface="Calibri"/>
              </a:rPr>
              <a:t>Scan the QR code on the right</a:t>
            </a:r>
            <a:endParaRPr sz="1200" dirty="0">
              <a:solidFill>
                <a:schemeClr val="dk1"/>
              </a:solidFill>
              <a:latin typeface="Calibri"/>
              <a:ea typeface="Calibri"/>
              <a:cs typeface="Calibri"/>
              <a:sym typeface="Calibri"/>
            </a:endParaRPr>
          </a:p>
        </p:txBody>
      </p:sp>
      <p:pic>
        <p:nvPicPr>
          <p:cNvPr id="376" name="Google Shape;376;g371b30e10fd_1_48"/>
          <p:cNvPicPr preferRelativeResize="0"/>
          <p:nvPr/>
        </p:nvPicPr>
        <p:blipFill>
          <a:blip r:embed="rId3">
            <a:alphaModFix/>
          </a:blip>
          <a:stretch>
            <a:fillRect/>
          </a:stretch>
        </p:blipFill>
        <p:spPr>
          <a:xfrm>
            <a:off x="2035437" y="3483249"/>
            <a:ext cx="1149275" cy="1149275"/>
          </a:xfrm>
          <a:prstGeom prst="rect">
            <a:avLst/>
          </a:prstGeom>
          <a:noFill/>
          <a:ln>
            <a:noFill/>
          </a:ln>
        </p:spPr>
      </p:pic>
      <p:pic>
        <p:nvPicPr>
          <p:cNvPr id="3" name="Picture 2">
            <a:extLst>
              <a:ext uri="{FF2B5EF4-FFF2-40B4-BE49-F238E27FC236}">
                <a16:creationId xmlns:a16="http://schemas.microsoft.com/office/drawing/2014/main" id="{98AB995A-F328-D836-1BE1-B7CA89C2F9B0}"/>
              </a:ext>
            </a:extLst>
          </p:cNvPr>
          <p:cNvPicPr>
            <a:picLocks noChangeAspect="1"/>
          </p:cNvPicPr>
          <p:nvPr/>
        </p:nvPicPr>
        <p:blipFill>
          <a:blip r:embed="rId4"/>
          <a:stretch>
            <a:fillRect/>
          </a:stretch>
        </p:blipFill>
        <p:spPr>
          <a:xfrm>
            <a:off x="5199487" y="1267457"/>
            <a:ext cx="3145575" cy="3145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371b30e10fd_1_59"/>
          <p:cNvSpPr txBox="1"/>
          <p:nvPr/>
        </p:nvSpPr>
        <p:spPr>
          <a:xfrm>
            <a:off x="359994"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dirty="0">
                <a:solidFill>
                  <a:srgbClr val="841A2F"/>
                </a:solidFill>
                <a:latin typeface="Calibri"/>
                <a:ea typeface="Calibri"/>
                <a:cs typeface="Calibri"/>
                <a:sym typeface="Calibri"/>
              </a:rPr>
              <a:t>Why Aditya's Wait Matters: The Business Cost of a Slow Loop</a:t>
            </a:r>
            <a:endParaRPr sz="2000" b="1" dirty="0">
              <a:solidFill>
                <a:srgbClr val="841A2F"/>
              </a:solidFill>
              <a:latin typeface="Calibri"/>
              <a:ea typeface="Calibri"/>
              <a:cs typeface="Calibri"/>
              <a:sym typeface="Calibri"/>
            </a:endParaRPr>
          </a:p>
        </p:txBody>
      </p:sp>
      <p:sp>
        <p:nvSpPr>
          <p:cNvPr id="382" name="Google Shape;382;g371b30e10fd_1_59"/>
          <p:cNvSpPr txBox="1"/>
          <p:nvPr/>
        </p:nvSpPr>
        <p:spPr>
          <a:xfrm>
            <a:off x="7495950" y="4566000"/>
            <a:ext cx="1359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800" b="1" dirty="0">
                <a:solidFill>
                  <a:schemeClr val="dk1"/>
                </a:solidFill>
                <a:latin typeface="Calibri"/>
                <a:ea typeface="Calibri"/>
                <a:cs typeface="Calibri"/>
                <a:sym typeface="Calibri"/>
              </a:rPr>
              <a:t>Data Sources: </a:t>
            </a:r>
            <a:r>
              <a:rPr lang="en-CA" sz="800" dirty="0">
                <a:solidFill>
                  <a:schemeClr val="dk1"/>
                </a:solidFill>
                <a:latin typeface="Calibri"/>
                <a:ea typeface="Calibri"/>
                <a:cs typeface="Calibri"/>
                <a:sym typeface="Calibri"/>
              </a:rPr>
              <a:t>[1], [2]</a:t>
            </a:r>
            <a:r>
              <a:rPr lang="en-CA" sz="800" b="1" dirty="0">
                <a:solidFill>
                  <a:schemeClr val="dk1"/>
                </a:solidFill>
                <a:latin typeface="Calibri"/>
                <a:ea typeface="Calibri"/>
                <a:cs typeface="Calibri"/>
                <a:sym typeface="Calibri"/>
              </a:rPr>
              <a:t> </a:t>
            </a:r>
            <a:r>
              <a:rPr lang="en-CA" sz="800" dirty="0">
                <a:solidFill>
                  <a:schemeClr val="dk1"/>
                </a:solidFill>
                <a:latin typeface="Calibri"/>
                <a:ea typeface="Calibri"/>
                <a:cs typeface="Calibri"/>
                <a:sym typeface="Calibri"/>
              </a:rPr>
              <a:t>[3], [4]</a:t>
            </a:r>
            <a:endParaRPr sz="800" dirty="0">
              <a:solidFill>
                <a:schemeClr val="dk1"/>
              </a:solidFill>
              <a:latin typeface="Calibri"/>
              <a:ea typeface="Calibri"/>
              <a:cs typeface="Calibri"/>
              <a:sym typeface="Calibri"/>
            </a:endParaRPr>
          </a:p>
          <a:p>
            <a:pPr marL="0" lvl="0" indent="0" algn="l" rtl="0">
              <a:spcBef>
                <a:spcPts val="0"/>
              </a:spcBef>
              <a:spcAft>
                <a:spcPts val="0"/>
              </a:spcAft>
              <a:buNone/>
            </a:pPr>
            <a:endParaRPr sz="800" dirty="0">
              <a:solidFill>
                <a:schemeClr val="dk1"/>
              </a:solidFill>
              <a:latin typeface="Calibri"/>
              <a:ea typeface="Calibri"/>
              <a:cs typeface="Calibri"/>
              <a:sym typeface="Calibri"/>
            </a:endParaRPr>
          </a:p>
        </p:txBody>
      </p:sp>
      <p:pic>
        <p:nvPicPr>
          <p:cNvPr id="383" name="Google Shape;383;g371b30e10fd_1_59"/>
          <p:cNvPicPr preferRelativeResize="0"/>
          <p:nvPr/>
        </p:nvPicPr>
        <p:blipFill>
          <a:blip r:embed="rId3">
            <a:alphaModFix/>
          </a:blip>
          <a:stretch>
            <a:fillRect/>
          </a:stretch>
        </p:blipFill>
        <p:spPr>
          <a:xfrm>
            <a:off x="1537239" y="1577941"/>
            <a:ext cx="2138834" cy="2148932"/>
          </a:xfrm>
          <a:prstGeom prst="roundRect">
            <a:avLst>
              <a:gd name="adj" fmla="val 16667"/>
            </a:avLst>
          </a:prstGeom>
          <a:noFill/>
          <a:ln w="9525" cap="flat" cmpd="sng">
            <a:solidFill>
              <a:srgbClr val="888888"/>
            </a:solidFill>
            <a:prstDash val="solid"/>
            <a:round/>
            <a:headEnd type="none" w="sm" len="sm"/>
            <a:tailEnd type="none" w="sm" len="sm"/>
          </a:ln>
        </p:spPr>
      </p:pic>
      <p:pic>
        <p:nvPicPr>
          <p:cNvPr id="386" name="Google Shape;386;g371b30e10fd_1_59"/>
          <p:cNvPicPr preferRelativeResize="0"/>
          <p:nvPr/>
        </p:nvPicPr>
        <p:blipFill>
          <a:blip r:embed="rId4">
            <a:alphaModFix/>
          </a:blip>
          <a:stretch>
            <a:fillRect/>
          </a:stretch>
        </p:blipFill>
        <p:spPr>
          <a:xfrm>
            <a:off x="5065544" y="1671750"/>
            <a:ext cx="2060317" cy="2055123"/>
          </a:xfrm>
          <a:prstGeom prst="roundRect">
            <a:avLst>
              <a:gd name="adj" fmla="val 16667"/>
            </a:avLst>
          </a:prstGeom>
          <a:noFill/>
          <a:ln w="9525" cap="flat" cmpd="sng">
            <a:solidFill>
              <a:srgbClr val="7F7F7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371b30e10fd_1_80"/>
          <p:cNvSpPr/>
          <p:nvPr/>
        </p:nvSpPr>
        <p:spPr>
          <a:xfrm>
            <a:off x="200625" y="1415900"/>
            <a:ext cx="3813900" cy="2876400"/>
          </a:xfrm>
          <a:prstGeom prst="roundRect">
            <a:avLst>
              <a:gd name="adj" fmla="val 4262"/>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94" name="Google Shape;394;g371b30e10fd_1_80"/>
          <p:cNvSpPr/>
          <p:nvPr/>
        </p:nvSpPr>
        <p:spPr>
          <a:xfrm>
            <a:off x="4342125" y="1395350"/>
            <a:ext cx="4666200" cy="2876400"/>
          </a:xfrm>
          <a:prstGeom prst="roundRect">
            <a:avLst>
              <a:gd name="adj" fmla="val 4262"/>
            </a:avLst>
          </a:prstGeom>
          <a:solidFill>
            <a:schemeClr val="lt1"/>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5" name="Google Shape;395;g371b30e10fd_1_80"/>
          <p:cNvSpPr txBox="1"/>
          <p:nvPr/>
        </p:nvSpPr>
        <p:spPr>
          <a:xfrm>
            <a:off x="4670750" y="2332375"/>
            <a:ext cx="4289100" cy="18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dirty="0">
                <a:solidFill>
                  <a:schemeClr val="dk1"/>
                </a:solidFill>
                <a:latin typeface="Calibri"/>
                <a:ea typeface="Calibri"/>
                <a:cs typeface="Calibri"/>
                <a:sym typeface="Calibri"/>
              </a:rPr>
              <a:t>With </a:t>
            </a:r>
            <a:r>
              <a:rPr lang="en-CA" sz="1500" b="1" dirty="0">
                <a:solidFill>
                  <a:schemeClr val="dk1"/>
                </a:solidFill>
                <a:latin typeface="Calibri"/>
                <a:ea typeface="Calibri"/>
                <a:cs typeface="Calibri"/>
                <a:sym typeface="Calibri"/>
              </a:rPr>
              <a:t>Kind</a:t>
            </a:r>
            <a:r>
              <a:rPr lang="en-CA" sz="1500" dirty="0">
                <a:solidFill>
                  <a:schemeClr val="dk1"/>
                </a:solidFill>
                <a:latin typeface="Calibri"/>
                <a:ea typeface="Calibri"/>
                <a:cs typeface="Calibri"/>
                <a:sym typeface="Calibri"/>
              </a:rPr>
              <a:t>, Get a realistic environment in seconds</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CA" sz="1500" dirty="0">
                <a:solidFill>
                  <a:schemeClr val="dk1"/>
                </a:solidFill>
                <a:latin typeface="Calibri"/>
                <a:ea typeface="Calibri"/>
                <a:cs typeface="Calibri"/>
                <a:sym typeface="Calibri"/>
              </a:rPr>
              <a:t>With </a:t>
            </a:r>
            <a:r>
              <a:rPr lang="en-CA" sz="1500" b="1" dirty="0">
                <a:solidFill>
                  <a:schemeClr val="dk1"/>
                </a:solidFill>
                <a:latin typeface="Calibri"/>
                <a:ea typeface="Calibri"/>
                <a:cs typeface="Calibri"/>
                <a:sym typeface="Calibri"/>
              </a:rPr>
              <a:t>DevSpace</a:t>
            </a:r>
            <a:r>
              <a:rPr lang="en-CA" sz="1500" dirty="0">
                <a:solidFill>
                  <a:schemeClr val="dk1"/>
                </a:solidFill>
                <a:latin typeface="Calibri"/>
                <a:ea typeface="Calibri"/>
                <a:cs typeface="Calibri"/>
                <a:sym typeface="Calibri"/>
              </a:rPr>
              <a:t>,</a:t>
            </a:r>
            <a:endParaRPr sz="1500" dirty="0">
              <a:solidFill>
                <a:schemeClr val="dk1"/>
              </a:solidFill>
              <a:latin typeface="Calibri"/>
              <a:ea typeface="Calibri"/>
              <a:cs typeface="Calibri"/>
              <a:sym typeface="Calibri"/>
            </a:endParaRPr>
          </a:p>
          <a:p>
            <a:pPr marL="457200" lvl="0" indent="0" algn="l" rtl="0">
              <a:spcBef>
                <a:spcPts val="0"/>
              </a:spcBef>
              <a:spcAft>
                <a:spcPts val="0"/>
              </a:spcAft>
              <a:buNone/>
            </a:pPr>
            <a:endParaRPr sz="1500" dirty="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CA" sz="1500" dirty="0">
                <a:solidFill>
                  <a:schemeClr val="dk1"/>
                </a:solidFill>
                <a:latin typeface="Calibri"/>
                <a:ea typeface="Calibri"/>
                <a:cs typeface="Calibri"/>
                <a:sym typeface="Calibri"/>
              </a:rPr>
              <a:t>See code changes instantly.</a:t>
            </a:r>
            <a:endParaRPr sz="1500" dirty="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CA" sz="1500" dirty="0">
                <a:solidFill>
                  <a:schemeClr val="dk1"/>
                </a:solidFill>
                <a:latin typeface="Calibri"/>
                <a:ea typeface="Calibri"/>
                <a:cs typeface="Calibri"/>
                <a:sym typeface="Calibri"/>
              </a:rPr>
              <a:t>Automate your entire workflow</a:t>
            </a:r>
            <a:endParaRPr sz="1500" dirty="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CA" sz="1500" dirty="0">
                <a:solidFill>
                  <a:schemeClr val="dk1"/>
                </a:solidFill>
                <a:latin typeface="Calibri"/>
                <a:ea typeface="Calibri"/>
                <a:cs typeface="Calibri"/>
                <a:sym typeface="Calibri"/>
              </a:rPr>
              <a:t>Develop anywhere with a consistent process.</a:t>
            </a:r>
            <a:endParaRPr sz="1500" dirty="0">
              <a:solidFill>
                <a:schemeClr val="dk1"/>
              </a:solidFill>
              <a:latin typeface="Calibri"/>
              <a:ea typeface="Calibri"/>
              <a:cs typeface="Calibri"/>
              <a:sym typeface="Calibri"/>
            </a:endParaRPr>
          </a:p>
        </p:txBody>
      </p:sp>
      <p:sp>
        <p:nvSpPr>
          <p:cNvPr id="396" name="Google Shape;396;g371b30e10fd_1_80"/>
          <p:cNvSpPr txBox="1"/>
          <p:nvPr/>
        </p:nvSpPr>
        <p:spPr>
          <a:xfrm>
            <a:off x="276819"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dirty="0">
                <a:solidFill>
                  <a:srgbClr val="841A2F"/>
                </a:solidFill>
                <a:latin typeface="Calibri"/>
                <a:ea typeface="Calibri"/>
                <a:cs typeface="Calibri"/>
                <a:sym typeface="Calibri"/>
              </a:rPr>
              <a:t>The Accelerator Toolkit</a:t>
            </a:r>
            <a:endParaRPr sz="2000" b="1" dirty="0">
              <a:solidFill>
                <a:srgbClr val="841A2F"/>
              </a:solidFill>
              <a:latin typeface="Calibri"/>
              <a:ea typeface="Calibri"/>
              <a:cs typeface="Calibri"/>
              <a:sym typeface="Calibri"/>
            </a:endParaRPr>
          </a:p>
        </p:txBody>
      </p:sp>
      <p:sp>
        <p:nvSpPr>
          <p:cNvPr id="397" name="Google Shape;397;g371b30e10fd_1_80"/>
          <p:cNvSpPr txBox="1"/>
          <p:nvPr/>
        </p:nvSpPr>
        <p:spPr>
          <a:xfrm>
            <a:off x="223300" y="690250"/>
            <a:ext cx="574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800" b="1" i="1" dirty="0">
                <a:solidFill>
                  <a:srgbClr val="F24440"/>
                </a:solidFill>
                <a:latin typeface="Calibri"/>
                <a:ea typeface="Calibri"/>
                <a:cs typeface="Calibri"/>
                <a:sym typeface="Calibri"/>
              </a:rPr>
              <a:t>“There’s a better way to work.”</a:t>
            </a:r>
            <a:r>
              <a:rPr lang="en-CA" sz="1800" dirty="0">
                <a:solidFill>
                  <a:srgbClr val="F24440"/>
                </a:solidFill>
                <a:latin typeface="Calibri"/>
                <a:ea typeface="Calibri"/>
                <a:cs typeface="Calibri"/>
                <a:sym typeface="Calibri"/>
              </a:rPr>
              <a:t> - Aditya</a:t>
            </a:r>
            <a:endParaRPr sz="1800" dirty="0">
              <a:solidFill>
                <a:srgbClr val="F24440"/>
              </a:solidFill>
              <a:latin typeface="Calibri"/>
              <a:ea typeface="Calibri"/>
              <a:cs typeface="Calibri"/>
              <a:sym typeface="Calibri"/>
            </a:endParaRPr>
          </a:p>
        </p:txBody>
      </p:sp>
      <p:pic>
        <p:nvPicPr>
          <p:cNvPr id="398" name="Google Shape;398;g371b30e10fd_1_80" title="logo.png"/>
          <p:cNvPicPr preferRelativeResize="0"/>
          <p:nvPr/>
        </p:nvPicPr>
        <p:blipFill>
          <a:blip r:embed="rId3">
            <a:alphaModFix/>
          </a:blip>
          <a:stretch>
            <a:fillRect/>
          </a:stretch>
        </p:blipFill>
        <p:spPr>
          <a:xfrm>
            <a:off x="4670750" y="1634025"/>
            <a:ext cx="810800" cy="488950"/>
          </a:xfrm>
          <a:prstGeom prst="rect">
            <a:avLst/>
          </a:prstGeom>
          <a:noFill/>
          <a:ln>
            <a:noFill/>
          </a:ln>
        </p:spPr>
      </p:pic>
      <p:pic>
        <p:nvPicPr>
          <p:cNvPr id="399" name="Google Shape;399;g371b30e10fd_1_80" title="devspace-logo-primary.png"/>
          <p:cNvPicPr preferRelativeResize="0"/>
          <p:nvPr/>
        </p:nvPicPr>
        <p:blipFill>
          <a:blip r:embed="rId4">
            <a:alphaModFix/>
          </a:blip>
          <a:stretch>
            <a:fillRect/>
          </a:stretch>
        </p:blipFill>
        <p:spPr>
          <a:xfrm>
            <a:off x="5990109" y="1666565"/>
            <a:ext cx="2068539" cy="423875"/>
          </a:xfrm>
          <a:prstGeom prst="rect">
            <a:avLst/>
          </a:prstGeom>
          <a:noFill/>
          <a:ln>
            <a:noFill/>
          </a:ln>
        </p:spPr>
      </p:pic>
      <p:sp>
        <p:nvSpPr>
          <p:cNvPr id="400" name="Google Shape;400;g371b30e10fd_1_80"/>
          <p:cNvSpPr txBox="1"/>
          <p:nvPr/>
        </p:nvSpPr>
        <p:spPr>
          <a:xfrm>
            <a:off x="226825" y="1339700"/>
            <a:ext cx="3449400" cy="29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700" b="1" dirty="0">
                <a:solidFill>
                  <a:srgbClr val="F24440"/>
                </a:solidFill>
                <a:latin typeface="Calibri"/>
                <a:ea typeface="Calibri"/>
                <a:cs typeface="Calibri"/>
                <a:sym typeface="Calibri"/>
              </a:rPr>
              <a:t>Challenges</a:t>
            </a:r>
            <a:endParaRPr sz="1700" b="1" dirty="0">
              <a:solidFill>
                <a:srgbClr val="F24440"/>
              </a:solidFill>
              <a:latin typeface="Calibri"/>
              <a:ea typeface="Calibri"/>
              <a:cs typeface="Calibri"/>
              <a:sym typeface="Calibri"/>
            </a:endParaRPr>
          </a:p>
          <a:p>
            <a:pPr marL="0" lvl="0" indent="0" algn="l" rtl="0">
              <a:spcBef>
                <a:spcPts val="0"/>
              </a:spcBef>
              <a:spcAft>
                <a:spcPts val="0"/>
              </a:spcAft>
              <a:buNone/>
            </a:pPr>
            <a:endParaRPr sz="1500" dirty="0">
              <a:solidFill>
                <a:schemeClr val="dk1"/>
              </a:solidFill>
              <a:latin typeface="Calibri"/>
              <a:ea typeface="Calibri"/>
              <a:cs typeface="Calibri"/>
              <a:sym typeface="Calibri"/>
            </a:endParaRPr>
          </a:p>
          <a:p>
            <a:pPr marL="457200" lvl="0" indent="-323850">
              <a:buClr>
                <a:schemeClr val="dk1"/>
              </a:buClr>
              <a:buSzPts val="1500"/>
              <a:buFont typeface="Calibri"/>
              <a:buChar char="●"/>
            </a:pPr>
            <a:r>
              <a:rPr lang="en-US" sz="1500" dirty="0">
                <a:solidFill>
                  <a:schemeClr val="dk1"/>
                </a:solidFill>
                <a:latin typeface="Calibri"/>
                <a:ea typeface="Calibri"/>
                <a:cs typeface="Calibri"/>
                <a:sym typeface="Calibri"/>
              </a:rPr>
              <a:t>Setting up realistic local or test clusters is a hassle</a:t>
            </a:r>
            <a:endParaRPr sz="1500" dirty="0">
              <a:solidFill>
                <a:schemeClr val="dk1"/>
              </a:solidFill>
              <a:latin typeface="Calibri"/>
              <a:ea typeface="Calibri"/>
              <a:cs typeface="Calibri"/>
              <a:sym typeface="Calibri"/>
            </a:endParaRPr>
          </a:p>
          <a:p>
            <a:pPr marL="457200" lvl="0" indent="-323850">
              <a:buClr>
                <a:schemeClr val="dk1"/>
              </a:buClr>
              <a:buSzPts val="1500"/>
              <a:buFont typeface="Calibri"/>
              <a:buChar char="●"/>
            </a:pPr>
            <a:r>
              <a:rPr lang="en-US" sz="1500" dirty="0">
                <a:solidFill>
                  <a:schemeClr val="dk1"/>
                </a:solidFill>
                <a:latin typeface="Calibri"/>
                <a:ea typeface="Calibri"/>
                <a:cs typeface="Calibri"/>
                <a:sym typeface="Calibri"/>
              </a:rPr>
              <a:t>The edit-build-push-deploy loop is slow</a:t>
            </a:r>
            <a:endParaRPr sz="1500" dirty="0">
              <a:solidFill>
                <a:schemeClr val="dk1"/>
              </a:solidFill>
              <a:latin typeface="Calibri"/>
              <a:ea typeface="Calibri"/>
              <a:cs typeface="Calibri"/>
              <a:sym typeface="Calibri"/>
            </a:endParaRPr>
          </a:p>
          <a:p>
            <a:pPr marL="457200" lvl="0" indent="-323850">
              <a:buClr>
                <a:schemeClr val="dk1"/>
              </a:buClr>
              <a:buSzPts val="1500"/>
              <a:buFont typeface="Calibri"/>
              <a:buChar char="●"/>
            </a:pPr>
            <a:r>
              <a:rPr lang="en-US" sz="1500" dirty="0">
                <a:solidFill>
                  <a:schemeClr val="dk1"/>
                </a:solidFill>
                <a:latin typeface="Calibri"/>
                <a:ea typeface="Calibri"/>
                <a:cs typeface="Calibri"/>
                <a:sym typeface="Calibri"/>
              </a:rPr>
              <a:t>Debugging apps inside Kubernetes is hard.</a:t>
            </a:r>
          </a:p>
          <a:p>
            <a:pPr marL="457200" lvl="0" indent="-323850">
              <a:buClr>
                <a:schemeClr val="dk1"/>
              </a:buClr>
              <a:buSzPts val="1500"/>
              <a:buFont typeface="Calibri"/>
              <a:buChar char="●"/>
            </a:pPr>
            <a:r>
              <a:rPr lang="en-US" sz="1500" dirty="0">
                <a:solidFill>
                  <a:schemeClr val="dk1"/>
                </a:solidFill>
                <a:latin typeface="Calibri"/>
                <a:ea typeface="Calibri"/>
                <a:cs typeface="Calibri"/>
                <a:sym typeface="Calibri"/>
              </a:rPr>
              <a:t>Deploying to staging is time-consuming.</a:t>
            </a:r>
            <a:endParaRPr lang="en-CA" sz="15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371b30e10fd_1_93"/>
          <p:cNvSpPr/>
          <p:nvPr/>
        </p:nvSpPr>
        <p:spPr>
          <a:xfrm>
            <a:off x="360000" y="1869175"/>
            <a:ext cx="8257800" cy="2120400"/>
          </a:xfrm>
          <a:prstGeom prst="roundRect">
            <a:avLst>
              <a:gd name="adj" fmla="val 4262"/>
            </a:avLst>
          </a:prstGeom>
          <a:solidFill>
            <a:srgbClr val="F3F3F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6" name="Google Shape;406;g371b30e10fd_1_93"/>
          <p:cNvSpPr txBox="1"/>
          <p:nvPr/>
        </p:nvSpPr>
        <p:spPr>
          <a:xfrm>
            <a:off x="3176700" y="1496625"/>
            <a:ext cx="2624400" cy="725700"/>
          </a:xfrm>
          <a:prstGeom prst="rect">
            <a:avLst/>
          </a:prstGeom>
          <a:solidFill>
            <a:srgbClr val="F2444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3000" b="1">
                <a:solidFill>
                  <a:schemeClr val="lt1"/>
                </a:solidFill>
                <a:latin typeface="Calibri"/>
                <a:ea typeface="Calibri"/>
                <a:cs typeface="Calibri"/>
                <a:sym typeface="Calibri"/>
              </a:rPr>
              <a:t>Live Demo</a:t>
            </a:r>
            <a:endParaRPr sz="3000" b="1">
              <a:solidFill>
                <a:schemeClr val="lt1"/>
              </a:solidFill>
              <a:latin typeface="Calibri"/>
              <a:ea typeface="Calibri"/>
              <a:cs typeface="Calibri"/>
              <a:sym typeface="Calibri"/>
            </a:endParaRPr>
          </a:p>
        </p:txBody>
      </p:sp>
      <p:sp>
        <p:nvSpPr>
          <p:cNvPr id="407" name="Google Shape;407;g371b30e10fd_1_93"/>
          <p:cNvSpPr txBox="1"/>
          <p:nvPr/>
        </p:nvSpPr>
        <p:spPr>
          <a:xfrm>
            <a:off x="359994" y="-186767"/>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The ‘Pro’ Setup</a:t>
            </a:r>
            <a:endParaRPr sz="2000" b="1">
              <a:solidFill>
                <a:srgbClr val="841A2F"/>
              </a:solidFill>
              <a:latin typeface="Calibri"/>
              <a:ea typeface="Calibri"/>
              <a:cs typeface="Calibri"/>
              <a:sym typeface="Calibri"/>
            </a:endParaRPr>
          </a:p>
        </p:txBody>
      </p:sp>
      <p:sp>
        <p:nvSpPr>
          <p:cNvPr id="408" name="Google Shape;408;g371b30e10fd_1_93"/>
          <p:cNvSpPr txBox="1"/>
          <p:nvPr/>
        </p:nvSpPr>
        <p:spPr>
          <a:xfrm>
            <a:off x="882900" y="2437575"/>
            <a:ext cx="7212000" cy="11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CA" sz="3000" dirty="0">
                <a:solidFill>
                  <a:schemeClr val="dk1"/>
                </a:solidFill>
                <a:latin typeface="Calibri"/>
                <a:ea typeface="Calibri"/>
                <a:cs typeface="Calibri"/>
                <a:sym typeface="Calibri"/>
              </a:rPr>
              <a:t>We’ll create a K8s Cluster using </a:t>
            </a:r>
            <a:r>
              <a:rPr lang="en-CA" sz="3000" b="1" i="1" dirty="0">
                <a:solidFill>
                  <a:schemeClr val="dk1"/>
                </a:solidFill>
                <a:latin typeface="Calibri"/>
                <a:ea typeface="Calibri"/>
                <a:cs typeface="Calibri"/>
                <a:sym typeface="Calibri"/>
              </a:rPr>
              <a:t>Kind</a:t>
            </a:r>
            <a:r>
              <a:rPr lang="en-CA" sz="3000" dirty="0">
                <a:solidFill>
                  <a:schemeClr val="dk1"/>
                </a:solidFill>
                <a:latin typeface="Calibri"/>
                <a:ea typeface="Calibri"/>
                <a:cs typeface="Calibri"/>
                <a:sym typeface="Calibri"/>
              </a:rPr>
              <a:t> and use </a:t>
            </a:r>
            <a:r>
              <a:rPr lang="en-CA" sz="3000" b="1" i="1" dirty="0">
                <a:solidFill>
                  <a:schemeClr val="dk1"/>
                </a:solidFill>
                <a:latin typeface="Calibri"/>
                <a:ea typeface="Calibri"/>
                <a:cs typeface="Calibri"/>
                <a:sym typeface="Calibri"/>
              </a:rPr>
              <a:t>DevSpace</a:t>
            </a:r>
            <a:r>
              <a:rPr lang="en-CA" sz="3000" dirty="0">
                <a:solidFill>
                  <a:schemeClr val="dk1"/>
                </a:solidFill>
                <a:latin typeface="Calibri"/>
                <a:ea typeface="Calibri"/>
                <a:cs typeface="Calibri"/>
                <a:sym typeface="Calibri"/>
              </a:rPr>
              <a:t> to debug and fix Aditya’s issue</a:t>
            </a:r>
            <a:endParaRPr sz="30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371b30e10fd_1_104"/>
          <p:cNvSpPr txBox="1"/>
          <p:nvPr/>
        </p:nvSpPr>
        <p:spPr>
          <a:xfrm>
            <a:off x="275969"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Under the Hood </a:t>
            </a:r>
            <a:endParaRPr sz="2000" b="1">
              <a:solidFill>
                <a:srgbClr val="841A2F"/>
              </a:solidFill>
              <a:latin typeface="Calibri"/>
              <a:ea typeface="Calibri"/>
              <a:cs typeface="Calibri"/>
              <a:sym typeface="Calibri"/>
            </a:endParaRPr>
          </a:p>
        </p:txBody>
      </p:sp>
      <p:sp>
        <p:nvSpPr>
          <p:cNvPr id="414" name="Google Shape;414;g371b30e10fd_1_104"/>
          <p:cNvSpPr txBox="1"/>
          <p:nvPr/>
        </p:nvSpPr>
        <p:spPr>
          <a:xfrm>
            <a:off x="5802800" y="701750"/>
            <a:ext cx="2973900" cy="41289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CA" sz="1050">
                <a:solidFill>
                  <a:srgbClr val="569CD6"/>
                </a:solidFill>
                <a:highlight>
                  <a:srgbClr val="1F1F1F"/>
                </a:highlight>
                <a:latin typeface="Courier New"/>
                <a:ea typeface="Courier New"/>
                <a:cs typeface="Courier New"/>
                <a:sym typeface="Courier New"/>
              </a:rPr>
              <a:t>kind</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Cluster</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569CD6"/>
                </a:solidFill>
                <a:highlight>
                  <a:srgbClr val="1F1F1F"/>
                </a:highlight>
                <a:latin typeface="Courier New"/>
                <a:ea typeface="Courier New"/>
                <a:cs typeface="Courier New"/>
                <a:sym typeface="Courier New"/>
              </a:rPr>
              <a:t>apiVersion</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kind.x-k8s.io/v1alpha4</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569CD6"/>
                </a:solidFill>
                <a:highlight>
                  <a:srgbClr val="1F1F1F"/>
                </a:highlight>
                <a:latin typeface="Courier New"/>
                <a:ea typeface="Courier New"/>
                <a:cs typeface="Courier New"/>
                <a:sym typeface="Courier New"/>
              </a:rPr>
              <a:t>nodes</a:t>
            </a:r>
            <a:r>
              <a:rPr lang="en-CA"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role</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control-plane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role</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control-plane</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role</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worker</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role</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worker</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role</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worker</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a:t>
            </a:r>
            <a:r>
              <a:rPr lang="en-CA" sz="1050">
                <a:solidFill>
                  <a:srgbClr val="569CD6"/>
                </a:solidFill>
                <a:highlight>
                  <a:srgbClr val="1F1F1F"/>
                </a:highlight>
                <a:latin typeface="Courier New"/>
                <a:ea typeface="Courier New"/>
                <a:cs typeface="Courier New"/>
                <a:sym typeface="Courier New"/>
              </a:rPr>
              <a:t>extraPortMappings</a:t>
            </a:r>
            <a:r>
              <a:rPr lang="en-CA"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containerPort</a:t>
            </a:r>
            <a:r>
              <a:rPr lang="en-CA" sz="1050">
                <a:solidFill>
                  <a:srgbClr val="CCCCCC"/>
                </a:solidFill>
                <a:highlight>
                  <a:srgbClr val="1F1F1F"/>
                </a:highlight>
                <a:latin typeface="Courier New"/>
                <a:ea typeface="Courier New"/>
                <a:cs typeface="Courier New"/>
                <a:sym typeface="Courier New"/>
              </a:rPr>
              <a:t>: </a:t>
            </a:r>
            <a:r>
              <a:rPr lang="en-CA" sz="1050">
                <a:solidFill>
                  <a:srgbClr val="B5CEA8"/>
                </a:solidFill>
                <a:highlight>
                  <a:srgbClr val="1F1F1F"/>
                </a:highlight>
                <a:latin typeface="Courier New"/>
                <a:ea typeface="Courier New"/>
                <a:cs typeface="Courier New"/>
                <a:sym typeface="Courier New"/>
              </a:rPr>
              <a:t>30080</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a:t>
            </a:r>
            <a:r>
              <a:rPr lang="en-CA" sz="1050">
                <a:solidFill>
                  <a:srgbClr val="569CD6"/>
                </a:solidFill>
                <a:highlight>
                  <a:srgbClr val="1F1F1F"/>
                </a:highlight>
                <a:latin typeface="Courier New"/>
                <a:ea typeface="Courier New"/>
                <a:cs typeface="Courier New"/>
                <a:sym typeface="Courier New"/>
              </a:rPr>
              <a:t>hostPort</a:t>
            </a:r>
            <a:r>
              <a:rPr lang="en-CA" sz="1050">
                <a:solidFill>
                  <a:srgbClr val="CCCCCC"/>
                </a:solidFill>
                <a:highlight>
                  <a:srgbClr val="1F1F1F"/>
                </a:highlight>
                <a:latin typeface="Courier New"/>
                <a:ea typeface="Courier New"/>
                <a:cs typeface="Courier New"/>
                <a:sym typeface="Courier New"/>
              </a:rPr>
              <a:t>: </a:t>
            </a:r>
            <a:r>
              <a:rPr lang="en-CA" sz="1050">
                <a:solidFill>
                  <a:srgbClr val="B5CEA8"/>
                </a:solidFill>
                <a:highlight>
                  <a:srgbClr val="1F1F1F"/>
                </a:highlight>
                <a:latin typeface="Courier New"/>
                <a:ea typeface="Courier New"/>
                <a:cs typeface="Courier New"/>
                <a:sym typeface="Courier New"/>
              </a:rPr>
              <a:t>80</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a:t>
            </a:r>
            <a:r>
              <a:rPr lang="en-CA" sz="1050">
                <a:solidFill>
                  <a:srgbClr val="569CD6"/>
                </a:solidFill>
                <a:highlight>
                  <a:srgbClr val="1F1F1F"/>
                </a:highlight>
                <a:latin typeface="Courier New"/>
                <a:ea typeface="Courier New"/>
                <a:cs typeface="Courier New"/>
                <a:sym typeface="Courier New"/>
              </a:rPr>
              <a:t>protocol</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TCP</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 </a:t>
            </a:r>
            <a:r>
              <a:rPr lang="en-CA" sz="1050">
                <a:solidFill>
                  <a:srgbClr val="569CD6"/>
                </a:solidFill>
                <a:highlight>
                  <a:srgbClr val="1F1F1F"/>
                </a:highlight>
                <a:latin typeface="Courier New"/>
                <a:ea typeface="Courier New"/>
                <a:cs typeface="Courier New"/>
                <a:sym typeface="Courier New"/>
              </a:rPr>
              <a:t>containerPort</a:t>
            </a:r>
            <a:r>
              <a:rPr lang="en-CA" sz="1050">
                <a:solidFill>
                  <a:srgbClr val="CCCCCC"/>
                </a:solidFill>
                <a:highlight>
                  <a:srgbClr val="1F1F1F"/>
                </a:highlight>
                <a:latin typeface="Courier New"/>
                <a:ea typeface="Courier New"/>
                <a:cs typeface="Courier New"/>
                <a:sym typeface="Courier New"/>
              </a:rPr>
              <a:t>: </a:t>
            </a:r>
            <a:r>
              <a:rPr lang="en-CA" sz="1050">
                <a:solidFill>
                  <a:srgbClr val="B5CEA8"/>
                </a:solidFill>
                <a:highlight>
                  <a:srgbClr val="1F1F1F"/>
                </a:highlight>
                <a:latin typeface="Courier New"/>
                <a:ea typeface="Courier New"/>
                <a:cs typeface="Courier New"/>
                <a:sym typeface="Courier New"/>
              </a:rPr>
              <a:t>30443</a:t>
            </a:r>
            <a:endParaRPr sz="1050">
              <a:solidFill>
                <a:srgbClr val="6A9955"/>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a:t>
            </a:r>
            <a:r>
              <a:rPr lang="en-CA" sz="1050">
                <a:solidFill>
                  <a:srgbClr val="569CD6"/>
                </a:solidFill>
                <a:highlight>
                  <a:srgbClr val="1F1F1F"/>
                </a:highlight>
                <a:latin typeface="Courier New"/>
                <a:ea typeface="Courier New"/>
                <a:cs typeface="Courier New"/>
                <a:sym typeface="Courier New"/>
              </a:rPr>
              <a:t>hostPort</a:t>
            </a:r>
            <a:r>
              <a:rPr lang="en-CA" sz="1050">
                <a:solidFill>
                  <a:srgbClr val="CCCCCC"/>
                </a:solidFill>
                <a:highlight>
                  <a:srgbClr val="1F1F1F"/>
                </a:highlight>
                <a:latin typeface="Courier New"/>
                <a:ea typeface="Courier New"/>
                <a:cs typeface="Courier New"/>
                <a:sym typeface="Courier New"/>
              </a:rPr>
              <a:t>: </a:t>
            </a:r>
            <a:r>
              <a:rPr lang="en-CA" sz="1050">
                <a:solidFill>
                  <a:srgbClr val="B5CEA8"/>
                </a:solidFill>
                <a:highlight>
                  <a:srgbClr val="1F1F1F"/>
                </a:highlight>
                <a:latin typeface="Courier New"/>
                <a:ea typeface="Courier New"/>
                <a:cs typeface="Courier New"/>
                <a:sym typeface="Courier New"/>
              </a:rPr>
              <a:t>443</a:t>
            </a:r>
            <a:endParaRPr sz="1050">
              <a:solidFill>
                <a:srgbClr val="B5CEA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050">
                <a:solidFill>
                  <a:srgbClr val="CCCCCC"/>
                </a:solidFill>
                <a:highlight>
                  <a:srgbClr val="1F1F1F"/>
                </a:highlight>
                <a:latin typeface="Courier New"/>
                <a:ea typeface="Courier New"/>
                <a:cs typeface="Courier New"/>
                <a:sym typeface="Courier New"/>
              </a:rPr>
              <a:t>     </a:t>
            </a:r>
            <a:r>
              <a:rPr lang="en-CA" sz="1050">
                <a:solidFill>
                  <a:srgbClr val="569CD6"/>
                </a:solidFill>
                <a:highlight>
                  <a:srgbClr val="1F1F1F"/>
                </a:highlight>
                <a:latin typeface="Courier New"/>
                <a:ea typeface="Courier New"/>
                <a:cs typeface="Courier New"/>
                <a:sym typeface="Courier New"/>
              </a:rPr>
              <a:t>protocol</a:t>
            </a:r>
            <a:r>
              <a:rPr lang="en-CA" sz="1050">
                <a:solidFill>
                  <a:srgbClr val="CCCCCC"/>
                </a:solidFill>
                <a:highlight>
                  <a:srgbClr val="1F1F1F"/>
                </a:highlight>
                <a:latin typeface="Courier New"/>
                <a:ea typeface="Courier New"/>
                <a:cs typeface="Courier New"/>
                <a:sym typeface="Courier New"/>
              </a:rPr>
              <a:t>: </a:t>
            </a:r>
            <a:r>
              <a:rPr lang="en-CA" sz="1050">
                <a:solidFill>
                  <a:srgbClr val="CE9178"/>
                </a:solidFill>
                <a:highlight>
                  <a:srgbClr val="1F1F1F"/>
                </a:highlight>
                <a:latin typeface="Courier New"/>
                <a:ea typeface="Courier New"/>
                <a:cs typeface="Courier New"/>
                <a:sym typeface="Courier New"/>
              </a:rPr>
              <a:t>TCP</a:t>
            </a:r>
            <a:endParaRPr sz="1050">
              <a:solidFill>
                <a:srgbClr val="CE9178"/>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CCCCCC"/>
              </a:solidFill>
              <a:highlight>
                <a:srgbClr val="1F1F1F"/>
              </a:highlight>
              <a:latin typeface="Courier New"/>
              <a:ea typeface="Courier New"/>
              <a:cs typeface="Courier New"/>
              <a:sym typeface="Courier New"/>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g371b30e10fd_1_104"/>
          <p:cNvSpPr txBox="1"/>
          <p:nvPr/>
        </p:nvSpPr>
        <p:spPr>
          <a:xfrm>
            <a:off x="360000" y="818250"/>
            <a:ext cx="3753000" cy="23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300" b="1">
                <a:solidFill>
                  <a:srgbClr val="F24440"/>
                </a:solidFill>
                <a:latin typeface="Calibri"/>
                <a:ea typeface="Calibri"/>
                <a:cs typeface="Calibri"/>
                <a:sym typeface="Calibri"/>
              </a:rPr>
              <a:t>Ephemeral cluster per branch / task</a:t>
            </a:r>
            <a:br>
              <a:rPr lang="en-CA" sz="1300" b="1">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Zero config drift; always start clean</a:t>
            </a:r>
            <a:br>
              <a:rPr lang="en-CA" sz="1300">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Auto-create &amp; tear down for every branch/feature</a:t>
            </a:r>
            <a:br>
              <a:rPr lang="en-CA"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CA" sz="1300" b="1">
                <a:solidFill>
                  <a:srgbClr val="F24440"/>
                </a:solidFill>
                <a:latin typeface="Calibri"/>
                <a:ea typeface="Calibri"/>
                <a:cs typeface="Calibri"/>
                <a:sym typeface="Calibri"/>
              </a:rPr>
              <a:t>One-YAML multi-node cluster</a:t>
            </a:r>
            <a:br>
              <a:rPr lang="en-CA" sz="1300" b="1">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Spin up control-plane + workers locally</a:t>
            </a:r>
            <a:br>
              <a:rPr lang="en-CA" sz="1300">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Safely test HA, network policies &amp; failures</a:t>
            </a:r>
            <a:br>
              <a:rPr lang="en-CA" sz="1300">
                <a:solidFill>
                  <a:schemeClr val="dk1"/>
                </a:solidFill>
                <a:latin typeface="Calibri"/>
                <a:ea typeface="Calibri"/>
                <a:cs typeface="Calibri"/>
                <a:sym typeface="Calibri"/>
              </a:rPr>
            </a:br>
            <a:endParaRPr sz="1300">
              <a:solidFill>
                <a:srgbClr val="F24440"/>
              </a:solidFill>
              <a:latin typeface="Calibri"/>
              <a:ea typeface="Calibri"/>
              <a:cs typeface="Calibri"/>
              <a:sym typeface="Calibri"/>
            </a:endParaRPr>
          </a:p>
          <a:p>
            <a:pPr marL="0" lvl="0" indent="0" algn="l" rtl="0">
              <a:spcBef>
                <a:spcPts val="0"/>
              </a:spcBef>
              <a:spcAft>
                <a:spcPts val="0"/>
              </a:spcAft>
              <a:buNone/>
            </a:pPr>
            <a:r>
              <a:rPr lang="en-CA" sz="1300" b="1">
                <a:solidFill>
                  <a:srgbClr val="F24440"/>
                </a:solidFill>
                <a:latin typeface="Calibri"/>
                <a:ea typeface="Calibri"/>
                <a:cs typeface="Calibri"/>
                <a:sym typeface="Calibri"/>
              </a:rPr>
              <a:t>Service virtualization</a:t>
            </a:r>
            <a:br>
              <a:rPr lang="en-CA" sz="1300" b="1">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Mock dependent microservices</a:t>
            </a:r>
            <a:br>
              <a:rPr lang="en-CA" sz="1300">
                <a:solidFill>
                  <a:schemeClr val="dk1"/>
                </a:solidFill>
                <a:latin typeface="Calibri"/>
                <a:ea typeface="Calibri"/>
                <a:cs typeface="Calibri"/>
                <a:sym typeface="Calibri"/>
              </a:rPr>
            </a:br>
            <a:r>
              <a:rPr lang="en-CA" sz="1300">
                <a:solidFill>
                  <a:schemeClr val="dk1"/>
                </a:solidFill>
                <a:latin typeface="Calibri"/>
                <a:ea typeface="Calibri"/>
                <a:cs typeface="Calibri"/>
                <a:sym typeface="Calibri"/>
              </a:rPr>
              <a:t> • Focus on a single component, not the whole stack</a:t>
            </a:r>
            <a:endParaRPr sz="1300">
              <a:solidFill>
                <a:schemeClr val="dk1"/>
              </a:solidFill>
              <a:latin typeface="Calibri"/>
              <a:ea typeface="Calibri"/>
              <a:cs typeface="Calibri"/>
              <a:sym typeface="Calibri"/>
            </a:endParaRPr>
          </a:p>
        </p:txBody>
      </p:sp>
      <p:pic>
        <p:nvPicPr>
          <p:cNvPr id="416" name="Google Shape;416;g371b30e10fd_1_104"/>
          <p:cNvPicPr preferRelativeResize="0"/>
          <p:nvPr/>
        </p:nvPicPr>
        <p:blipFill>
          <a:blip r:embed="rId3">
            <a:alphaModFix/>
          </a:blip>
          <a:stretch>
            <a:fillRect/>
          </a:stretch>
        </p:blipFill>
        <p:spPr>
          <a:xfrm>
            <a:off x="3458825" y="3206025"/>
            <a:ext cx="2123799" cy="1624625"/>
          </a:xfrm>
          <a:prstGeom prst="rect">
            <a:avLst/>
          </a:prstGeom>
          <a:noFill/>
          <a:ln>
            <a:noFill/>
          </a:ln>
        </p:spPr>
      </p:pic>
      <p:pic>
        <p:nvPicPr>
          <p:cNvPr id="417" name="Google Shape;417;g371b30e10fd_1_104" title="logo.png"/>
          <p:cNvPicPr preferRelativeResize="0"/>
          <p:nvPr/>
        </p:nvPicPr>
        <p:blipFill>
          <a:blip r:embed="rId4">
            <a:alphaModFix/>
          </a:blip>
          <a:stretch>
            <a:fillRect/>
          </a:stretch>
        </p:blipFill>
        <p:spPr>
          <a:xfrm>
            <a:off x="2406825" y="40125"/>
            <a:ext cx="810800" cy="4889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73d58466d6_0_4"/>
          <p:cNvSpPr txBox="1"/>
          <p:nvPr/>
        </p:nvSpPr>
        <p:spPr>
          <a:xfrm>
            <a:off x="359994"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Under the Hood </a:t>
            </a:r>
            <a:endParaRPr sz="2000" b="1">
              <a:solidFill>
                <a:srgbClr val="841A2F"/>
              </a:solidFill>
              <a:latin typeface="Calibri"/>
              <a:ea typeface="Calibri"/>
              <a:cs typeface="Calibri"/>
              <a:sym typeface="Calibri"/>
            </a:endParaRPr>
          </a:p>
        </p:txBody>
      </p:sp>
      <p:sp>
        <p:nvSpPr>
          <p:cNvPr id="423" name="Google Shape;423;g373d58466d6_0_4"/>
          <p:cNvSpPr txBox="1"/>
          <p:nvPr/>
        </p:nvSpPr>
        <p:spPr>
          <a:xfrm>
            <a:off x="433325" y="867000"/>
            <a:ext cx="7979100" cy="357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1300" b="1">
                <a:solidFill>
                  <a:srgbClr val="F24440"/>
                </a:solidFill>
                <a:latin typeface="Calibri"/>
                <a:ea typeface="Calibri"/>
                <a:cs typeface="Calibri"/>
                <a:sym typeface="Calibri"/>
              </a:rPr>
              <a:t>Rapid inner-loop development</a:t>
            </a:r>
            <a:br>
              <a:rPr lang="en-CA" sz="1300" b="1">
                <a:solidFill>
                  <a:srgbClr val="F24440"/>
                </a:solidFill>
                <a:latin typeface="Calibri"/>
                <a:ea typeface="Calibri"/>
                <a:cs typeface="Calibri"/>
                <a:sym typeface="Calibri"/>
              </a:rPr>
            </a:br>
            <a:r>
              <a:rPr lang="en-CA" sz="1300">
                <a:solidFill>
                  <a:schemeClr val="dk1"/>
                </a:solidFill>
                <a:latin typeface="Calibri"/>
                <a:ea typeface="Calibri"/>
                <a:cs typeface="Calibri"/>
                <a:sym typeface="Calibri"/>
              </a:rPr>
              <a:t> • Hot-reload your containerized app in seconds</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 Sync local files directly into running pods</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 Debug services effortlessly — no more grepping logs </a:t>
            </a: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b="1">
                <a:solidFill>
                  <a:srgbClr val="F24440"/>
                </a:solidFill>
                <a:latin typeface="Calibri"/>
                <a:ea typeface="Calibri"/>
                <a:cs typeface="Calibri"/>
                <a:sym typeface="Calibri"/>
              </a:rPr>
              <a:t>Teams need control without complexity</a:t>
            </a:r>
            <a:endParaRPr sz="1300">
              <a:solidFill>
                <a:srgbClr val="F24440"/>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Develop seamlessly on any K8s cluster — local or remote — as if it's right on your laptop</a:t>
            </a: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Customize dev workflows with simple YAML tweaks beyond the default dev, build, and deploy flows</a:t>
            </a:r>
            <a:endParaRPr sz="12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b="1">
                <a:solidFill>
                  <a:srgbClr val="F24440"/>
                </a:solidFill>
                <a:latin typeface="Calibri"/>
                <a:ea typeface="Calibri"/>
                <a:cs typeface="Calibri"/>
                <a:sym typeface="Calibri"/>
              </a:rPr>
              <a:t>Developer first design from the start</a:t>
            </a:r>
            <a:endParaRPr sz="1300" b="1">
              <a:solidFill>
                <a:srgbClr val="F24440"/>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Supports dev with guided questions and reusable templates for quick onboarding</a:t>
            </a: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Lightweight CLI integrates cleanly with kubectl workflows; No agents or daemons — zero footprint on your cluster</a:t>
            </a:r>
            <a:endParaRPr sz="13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CA" sz="1300">
                <a:solidFill>
                  <a:schemeClr val="dk1"/>
                </a:solidFill>
                <a:latin typeface="Calibri"/>
                <a:ea typeface="Calibri"/>
                <a:cs typeface="Calibri"/>
                <a:sym typeface="Calibri"/>
              </a:rPr>
              <a:t>•  DevSpace UI lets you replay or inspect the custom commands</a:t>
            </a:r>
            <a:br>
              <a:rPr lang="en-CA" sz="1300">
                <a:solidFill>
                  <a:schemeClr val="dk1"/>
                </a:solidFill>
                <a:latin typeface="Calibri"/>
                <a:ea typeface="Calibri"/>
                <a:cs typeface="Calibri"/>
                <a:sym typeface="Calibri"/>
              </a:rPr>
            </a:b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300">
              <a:solidFill>
                <a:schemeClr val="dk1"/>
              </a:solidFill>
              <a:latin typeface="Calibri"/>
              <a:ea typeface="Calibri"/>
              <a:cs typeface="Calibri"/>
              <a:sym typeface="Calibri"/>
            </a:endParaRPr>
          </a:p>
        </p:txBody>
      </p:sp>
      <p:pic>
        <p:nvPicPr>
          <p:cNvPr id="424" name="Google Shape;424;g373d58466d6_0_4" title="devspace-logo-primary.png"/>
          <p:cNvPicPr preferRelativeResize="0"/>
          <p:nvPr/>
        </p:nvPicPr>
        <p:blipFill>
          <a:blip r:embed="rId3">
            <a:alphaModFix/>
          </a:blip>
          <a:stretch>
            <a:fillRect/>
          </a:stretch>
        </p:blipFill>
        <p:spPr>
          <a:xfrm>
            <a:off x="2360484" y="109203"/>
            <a:ext cx="2068539" cy="423875"/>
          </a:xfrm>
          <a:prstGeom prst="rect">
            <a:avLst/>
          </a:prstGeom>
          <a:noFill/>
          <a:ln>
            <a:noFill/>
          </a:ln>
        </p:spPr>
      </p:pic>
      <p:sp>
        <p:nvSpPr>
          <p:cNvPr id="425" name="Google Shape;425;g373d58466d6_0_4"/>
          <p:cNvSpPr txBox="1"/>
          <p:nvPr/>
        </p:nvSpPr>
        <p:spPr>
          <a:xfrm>
            <a:off x="2435550" y="4188438"/>
            <a:ext cx="4272900" cy="477000"/>
          </a:xfrm>
          <a:prstGeom prst="rect">
            <a:avLst/>
          </a:prstGeom>
          <a:solidFill>
            <a:srgbClr val="F2444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900" b="1">
                <a:solidFill>
                  <a:schemeClr val="lt1"/>
                </a:solidFill>
                <a:latin typeface="Calibri"/>
                <a:ea typeface="Calibri"/>
                <a:cs typeface="Calibri"/>
                <a:sym typeface="Calibri"/>
              </a:rPr>
              <a:t>DevSpace is like kubectl on steroids</a:t>
            </a:r>
            <a:endParaRPr sz="19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373d741f5de_0_116"/>
          <p:cNvSpPr/>
          <p:nvPr/>
        </p:nvSpPr>
        <p:spPr>
          <a:xfrm>
            <a:off x="379725" y="1623575"/>
            <a:ext cx="5064600" cy="3171300"/>
          </a:xfrm>
          <a:prstGeom prst="roundRect">
            <a:avLst>
              <a:gd name="adj" fmla="val 4262"/>
            </a:avLst>
          </a:prstGeom>
          <a:solidFill>
            <a:schemeClr val="lt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1" name="Google Shape;431;g373d741f5de_0_116"/>
          <p:cNvSpPr txBox="1"/>
          <p:nvPr/>
        </p:nvSpPr>
        <p:spPr>
          <a:xfrm>
            <a:off x="359994" y="-1523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The Pro World: 12 Minute Feedback Loop</a:t>
            </a:r>
            <a:endParaRPr sz="2000" b="1">
              <a:solidFill>
                <a:srgbClr val="841A2F"/>
              </a:solidFill>
              <a:latin typeface="Calibri"/>
              <a:ea typeface="Calibri"/>
              <a:cs typeface="Calibri"/>
              <a:sym typeface="Calibri"/>
            </a:endParaRPr>
          </a:p>
        </p:txBody>
      </p:sp>
      <p:sp>
        <p:nvSpPr>
          <p:cNvPr id="432" name="Google Shape;432;g373d741f5de_0_116"/>
          <p:cNvSpPr txBox="1"/>
          <p:nvPr/>
        </p:nvSpPr>
        <p:spPr>
          <a:xfrm>
            <a:off x="360000" y="936588"/>
            <a:ext cx="4906500" cy="592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None/>
            </a:pPr>
            <a:r>
              <a:rPr lang="en-CA" sz="1600" b="1" i="1">
                <a:solidFill>
                  <a:srgbClr val="F24440"/>
                </a:solidFill>
                <a:latin typeface="Calibri"/>
                <a:ea typeface="Calibri"/>
                <a:cs typeface="Calibri"/>
                <a:sym typeface="Calibri"/>
              </a:rPr>
              <a:t>Good tools don't just make you faster; </a:t>
            </a:r>
            <a:endParaRPr sz="1600" b="1" i="1">
              <a:solidFill>
                <a:srgbClr val="F24440"/>
              </a:solidFill>
              <a:latin typeface="Calibri"/>
              <a:ea typeface="Calibri"/>
              <a:cs typeface="Calibri"/>
              <a:sym typeface="Calibri"/>
            </a:endParaRPr>
          </a:p>
          <a:p>
            <a:pPr marL="0" lvl="0" indent="0" algn="l" rtl="0">
              <a:lnSpc>
                <a:spcPct val="100000"/>
              </a:lnSpc>
              <a:spcBef>
                <a:spcPts val="0"/>
              </a:spcBef>
              <a:spcAft>
                <a:spcPts val="0"/>
              </a:spcAft>
              <a:buNone/>
            </a:pPr>
            <a:r>
              <a:rPr lang="en-CA" sz="1600" b="1" i="1">
                <a:solidFill>
                  <a:srgbClr val="F24440"/>
                </a:solidFill>
                <a:latin typeface="Calibri"/>
                <a:ea typeface="Calibri"/>
                <a:cs typeface="Calibri"/>
                <a:sym typeface="Calibri"/>
              </a:rPr>
              <a:t>they let you stay in the flow - Aditya</a:t>
            </a:r>
            <a:endParaRPr sz="1600" b="1" i="1">
              <a:solidFill>
                <a:srgbClr val="F24440"/>
              </a:solidFill>
              <a:latin typeface="Calibri"/>
              <a:ea typeface="Calibri"/>
              <a:cs typeface="Calibri"/>
              <a:sym typeface="Calibri"/>
            </a:endParaRPr>
          </a:p>
        </p:txBody>
      </p:sp>
      <p:pic>
        <p:nvPicPr>
          <p:cNvPr id="433" name="Google Shape;433;g373d741f5de_0_116"/>
          <p:cNvPicPr preferRelativeResize="0"/>
          <p:nvPr/>
        </p:nvPicPr>
        <p:blipFill>
          <a:blip r:embed="rId3">
            <a:alphaModFix/>
          </a:blip>
          <a:stretch>
            <a:fillRect/>
          </a:stretch>
        </p:blipFill>
        <p:spPr>
          <a:xfrm>
            <a:off x="5564325" y="894450"/>
            <a:ext cx="3045900" cy="3900600"/>
          </a:xfrm>
          <a:prstGeom prst="roundRect">
            <a:avLst>
              <a:gd name="adj" fmla="val 4236"/>
            </a:avLst>
          </a:prstGeom>
          <a:noFill/>
          <a:ln w="9525" cap="flat" cmpd="sng">
            <a:solidFill>
              <a:srgbClr val="CCCCCC"/>
            </a:solidFill>
            <a:prstDash val="solid"/>
            <a:round/>
            <a:headEnd type="none" w="sm" len="sm"/>
            <a:tailEnd type="none" w="sm" len="sm"/>
          </a:ln>
        </p:spPr>
      </p:pic>
      <p:pic>
        <p:nvPicPr>
          <p:cNvPr id="434" name="Google Shape;434;g373d741f5de_0_116" title="WhatsApp Image 2025-07-30 at 9.16.53 PM.jpeg"/>
          <p:cNvPicPr preferRelativeResize="0"/>
          <p:nvPr/>
        </p:nvPicPr>
        <p:blipFill>
          <a:blip r:embed="rId4">
            <a:alphaModFix/>
          </a:blip>
          <a:stretch>
            <a:fillRect/>
          </a:stretch>
        </p:blipFill>
        <p:spPr>
          <a:xfrm>
            <a:off x="500350" y="1814500"/>
            <a:ext cx="4823326" cy="280799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
          <p:cNvSpPr txBox="1"/>
          <p:nvPr/>
        </p:nvSpPr>
        <p:spPr>
          <a:xfrm>
            <a:off x="360000" y="1917625"/>
            <a:ext cx="6276600" cy="1965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chemeClr val="lt1"/>
              </a:buClr>
              <a:buSzPts val="5600"/>
              <a:buFont typeface="Arial"/>
              <a:buNone/>
            </a:pPr>
            <a:r>
              <a:rPr lang="en-CA" sz="5700" b="1" baseline="30000" dirty="0">
                <a:solidFill>
                  <a:srgbClr val="841A2F"/>
                </a:solidFill>
                <a:latin typeface="Calibri"/>
                <a:ea typeface="Calibri"/>
                <a:cs typeface="Calibri"/>
                <a:sym typeface="Calibri"/>
              </a:rPr>
              <a:t>From </a:t>
            </a:r>
            <a:r>
              <a:rPr lang="en-CA" sz="5700" b="1" baseline="30000" dirty="0">
                <a:latin typeface="Calibri"/>
                <a:ea typeface="Calibri"/>
                <a:cs typeface="Calibri"/>
                <a:sym typeface="Calibri"/>
              </a:rPr>
              <a:t>Slow</a:t>
            </a:r>
            <a:r>
              <a:rPr lang="en-CA" sz="5700" b="1" baseline="30000" dirty="0">
                <a:solidFill>
                  <a:srgbClr val="841A2F"/>
                </a:solidFill>
                <a:latin typeface="Calibri"/>
                <a:ea typeface="Calibri"/>
                <a:cs typeface="Calibri"/>
                <a:sym typeface="Calibri"/>
              </a:rPr>
              <a:t> to </a:t>
            </a:r>
            <a:r>
              <a:rPr lang="en-CA" sz="5700" b="1" baseline="30000" dirty="0">
                <a:solidFill>
                  <a:srgbClr val="FF0000"/>
                </a:solidFill>
                <a:latin typeface="Calibri"/>
                <a:ea typeface="Calibri"/>
                <a:cs typeface="Calibri"/>
                <a:sym typeface="Calibri"/>
              </a:rPr>
              <a:t>Pro</a:t>
            </a:r>
            <a:endParaRPr sz="5700" b="1" baseline="30000"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5600"/>
              <a:buFont typeface="Arial"/>
              <a:buNone/>
            </a:pPr>
            <a:r>
              <a:rPr lang="en-CA" sz="2600" b="1" dirty="0">
                <a:solidFill>
                  <a:srgbClr val="841A2F"/>
                </a:solidFill>
                <a:latin typeface="Calibri"/>
                <a:ea typeface="Calibri"/>
                <a:cs typeface="Calibri"/>
                <a:sym typeface="Calibri"/>
              </a:rPr>
              <a:t>Accelerating Kubernetes Native Development with Kind &amp; DevSpace</a:t>
            </a:r>
            <a:endParaRPr sz="2600" i="0" u="none" strike="noStrike" cap="none" dirty="0">
              <a:solidFill>
                <a:srgbClr val="841A2F"/>
              </a:solidFill>
              <a:latin typeface="Calibri"/>
              <a:ea typeface="Calibri"/>
              <a:cs typeface="Calibri"/>
              <a:sym typeface="Calibri"/>
            </a:endParaRPr>
          </a:p>
        </p:txBody>
      </p:sp>
      <p:pic>
        <p:nvPicPr>
          <p:cNvPr id="226" name="Google Shape;226;p2" title="AVX-Color-White.png"/>
          <p:cNvPicPr preferRelativeResize="0"/>
          <p:nvPr/>
        </p:nvPicPr>
        <p:blipFill rotWithShape="1">
          <a:blip r:embed="rId3">
            <a:alphaModFix/>
          </a:blip>
          <a:srcRect t="24393" b="22612"/>
          <a:stretch/>
        </p:blipFill>
        <p:spPr>
          <a:xfrm>
            <a:off x="206757" y="3986590"/>
            <a:ext cx="2334126" cy="5091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373d741f5de_0_92"/>
          <p:cNvSpPr/>
          <p:nvPr/>
        </p:nvSpPr>
        <p:spPr>
          <a:xfrm>
            <a:off x="3377925" y="818250"/>
            <a:ext cx="5605800" cy="3814500"/>
          </a:xfrm>
          <a:prstGeom prst="roundRect">
            <a:avLst>
              <a:gd name="adj" fmla="val 4262"/>
            </a:avLst>
          </a:prstGeom>
          <a:solidFill>
            <a:srgbClr val="F3F3F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g373d741f5de_0_92"/>
          <p:cNvSpPr/>
          <p:nvPr/>
        </p:nvSpPr>
        <p:spPr>
          <a:xfrm>
            <a:off x="379725" y="818250"/>
            <a:ext cx="5605800" cy="3814500"/>
          </a:xfrm>
          <a:prstGeom prst="roundRect">
            <a:avLst>
              <a:gd name="adj" fmla="val 4262"/>
            </a:avLst>
          </a:prstGeom>
          <a:solidFill>
            <a:schemeClr val="lt1"/>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1" name="Google Shape;441;g373d741f5de_0_92"/>
          <p:cNvSpPr txBox="1"/>
          <p:nvPr/>
        </p:nvSpPr>
        <p:spPr>
          <a:xfrm>
            <a:off x="379725" y="0"/>
            <a:ext cx="7886700" cy="5955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Key Learnings &amp; Takeaways</a:t>
            </a:r>
            <a:endParaRPr sz="2000" b="1">
              <a:solidFill>
                <a:srgbClr val="841A2F"/>
              </a:solidFill>
              <a:latin typeface="Calibri"/>
              <a:ea typeface="Calibri"/>
              <a:cs typeface="Calibri"/>
              <a:sym typeface="Calibri"/>
            </a:endParaRPr>
          </a:p>
        </p:txBody>
      </p:sp>
      <p:sp>
        <p:nvSpPr>
          <p:cNvPr id="442" name="Google Shape;442;g373d741f5de_0_92"/>
          <p:cNvSpPr txBox="1"/>
          <p:nvPr/>
        </p:nvSpPr>
        <p:spPr>
          <a:xfrm>
            <a:off x="6223725" y="963325"/>
            <a:ext cx="2484300" cy="345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CA" sz="1800" b="1">
                <a:solidFill>
                  <a:srgbClr val="F24440"/>
                </a:solidFill>
                <a:latin typeface="Calibri"/>
                <a:ea typeface="Calibri"/>
                <a:cs typeface="Calibri"/>
                <a:sym typeface="Calibri"/>
              </a:rPr>
              <a:t>Takeaways</a:t>
            </a:r>
            <a:endParaRPr sz="1800" b="1">
              <a:solidFill>
                <a:srgbClr val="F24440"/>
              </a:solidFill>
              <a:latin typeface="Calibri"/>
              <a:ea typeface="Calibri"/>
              <a:cs typeface="Calibri"/>
              <a:sym typeface="Calibri"/>
            </a:endParaRPr>
          </a:p>
          <a:p>
            <a:pPr marL="457200" lvl="0" indent="-292100" algn="l" rtl="0">
              <a:lnSpc>
                <a:spcPct val="115000"/>
              </a:lnSpc>
              <a:spcBef>
                <a:spcPts val="1800"/>
              </a:spcBef>
              <a:spcAft>
                <a:spcPts val="0"/>
              </a:spcAft>
              <a:buClr>
                <a:schemeClr val="dk1"/>
              </a:buClr>
              <a:buSzPts val="1000"/>
              <a:buFont typeface="Calibri"/>
              <a:buChar char="●"/>
            </a:pPr>
            <a:r>
              <a:rPr lang="en-CA" sz="1600" b="1">
                <a:solidFill>
                  <a:schemeClr val="dk1"/>
                </a:solidFill>
                <a:latin typeface="Calibri"/>
                <a:ea typeface="Calibri"/>
                <a:cs typeface="Calibri"/>
                <a:sym typeface="Calibri"/>
              </a:rPr>
              <a:t>Shift Left</a:t>
            </a:r>
            <a:r>
              <a:rPr lang="en-CA" sz="1600">
                <a:solidFill>
                  <a:schemeClr val="dk1"/>
                </a:solidFill>
                <a:latin typeface="Calibri"/>
                <a:ea typeface="Calibri"/>
                <a:cs typeface="Calibri"/>
                <a:sym typeface="Calibri"/>
              </a:rPr>
              <a:t>: It's About Fidelity, Not Just Speed</a:t>
            </a:r>
            <a:endParaRPr sz="1600">
              <a:solidFill>
                <a:schemeClr val="dk1"/>
              </a:solidFill>
              <a:latin typeface="Calibri"/>
              <a:ea typeface="Calibri"/>
              <a:cs typeface="Calibri"/>
              <a:sym typeface="Calibri"/>
            </a:endParaRPr>
          </a:p>
          <a:p>
            <a:pPr marL="457200" lvl="0" indent="-292100" algn="l" rtl="0">
              <a:lnSpc>
                <a:spcPct val="115000"/>
              </a:lnSpc>
              <a:spcBef>
                <a:spcPts val="1800"/>
              </a:spcBef>
              <a:spcAft>
                <a:spcPts val="0"/>
              </a:spcAft>
              <a:buClr>
                <a:schemeClr val="dk1"/>
              </a:buClr>
              <a:buSzPts val="1000"/>
              <a:buChar char="●"/>
            </a:pPr>
            <a:r>
              <a:rPr lang="en-CA" sz="1600">
                <a:solidFill>
                  <a:schemeClr val="dk1"/>
                </a:solidFill>
                <a:latin typeface="Calibri"/>
                <a:ea typeface="Calibri"/>
                <a:cs typeface="Calibri"/>
                <a:sym typeface="Calibri"/>
              </a:rPr>
              <a:t>Adapt the Tools to fix </a:t>
            </a:r>
            <a:r>
              <a:rPr lang="en-CA" sz="1600" b="1" i="1">
                <a:solidFill>
                  <a:schemeClr val="dk1"/>
                </a:solidFill>
                <a:latin typeface="Calibri"/>
                <a:ea typeface="Calibri"/>
                <a:cs typeface="Calibri"/>
                <a:sym typeface="Calibri"/>
              </a:rPr>
              <a:t>Your</a:t>
            </a:r>
            <a:r>
              <a:rPr lang="en-CA" sz="1600">
                <a:solidFill>
                  <a:schemeClr val="dk1"/>
                </a:solidFill>
                <a:latin typeface="Calibri"/>
                <a:ea typeface="Calibri"/>
                <a:cs typeface="Calibri"/>
                <a:sym typeface="Calibri"/>
              </a:rPr>
              <a:t> Bottleneck</a:t>
            </a:r>
            <a:endParaRPr sz="1600">
              <a:solidFill>
                <a:schemeClr val="dk1"/>
              </a:solidFill>
              <a:latin typeface="Calibri"/>
              <a:ea typeface="Calibri"/>
              <a:cs typeface="Calibri"/>
              <a:sym typeface="Calibri"/>
            </a:endParaRPr>
          </a:p>
          <a:p>
            <a:pPr marL="0" lvl="0" indent="0" algn="l" rtl="0">
              <a:lnSpc>
                <a:spcPct val="115000"/>
              </a:lnSpc>
              <a:spcBef>
                <a:spcPts val="1800"/>
              </a:spcBef>
              <a:spcAft>
                <a:spcPts val="0"/>
              </a:spcAft>
              <a:buNone/>
            </a:pPr>
            <a:endParaRPr sz="1600">
              <a:solidFill>
                <a:schemeClr val="dk1"/>
              </a:solidFill>
              <a:latin typeface="Calibri"/>
              <a:ea typeface="Calibri"/>
              <a:cs typeface="Calibri"/>
              <a:sym typeface="Calibri"/>
            </a:endParaRPr>
          </a:p>
          <a:p>
            <a:pPr marL="0" lvl="0" indent="0" algn="l" rtl="0">
              <a:lnSpc>
                <a:spcPct val="115000"/>
              </a:lnSpc>
              <a:spcBef>
                <a:spcPts val="1800"/>
              </a:spcBef>
              <a:spcAft>
                <a:spcPts val="1200"/>
              </a:spcAft>
              <a:buNone/>
            </a:pPr>
            <a:endParaRPr sz="1600">
              <a:solidFill>
                <a:schemeClr val="dk1"/>
              </a:solidFill>
              <a:latin typeface="Calibri"/>
              <a:ea typeface="Calibri"/>
              <a:cs typeface="Calibri"/>
              <a:sym typeface="Calibri"/>
            </a:endParaRPr>
          </a:p>
        </p:txBody>
      </p:sp>
      <p:sp>
        <p:nvSpPr>
          <p:cNvPr id="443" name="Google Shape;443;g373d741f5de_0_92"/>
          <p:cNvSpPr txBox="1"/>
          <p:nvPr/>
        </p:nvSpPr>
        <p:spPr>
          <a:xfrm>
            <a:off x="446575" y="883200"/>
            <a:ext cx="5355000" cy="369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en-CA" sz="1800" b="1" dirty="0">
                <a:solidFill>
                  <a:srgbClr val="F24440"/>
                </a:solidFill>
                <a:latin typeface="Calibri"/>
                <a:ea typeface="Calibri"/>
                <a:cs typeface="Calibri"/>
                <a:sym typeface="Calibri"/>
              </a:rPr>
              <a:t>Our Learnings</a:t>
            </a:r>
            <a:endParaRPr sz="1800" b="1" dirty="0">
              <a:solidFill>
                <a:srgbClr val="F24440"/>
              </a:solidFill>
              <a:latin typeface="Calibri"/>
              <a:ea typeface="Calibri"/>
              <a:cs typeface="Calibri"/>
              <a:sym typeface="Calibri"/>
            </a:endParaRPr>
          </a:p>
          <a:p>
            <a:pPr marL="457200" lvl="0" indent="-279400" algn="l" rtl="0">
              <a:lnSpc>
                <a:spcPct val="100000"/>
              </a:lnSpc>
              <a:spcBef>
                <a:spcPts val="1800"/>
              </a:spcBef>
              <a:spcAft>
                <a:spcPts val="0"/>
              </a:spcAft>
              <a:buClr>
                <a:schemeClr val="dk1"/>
              </a:buClr>
              <a:buSzPts val="800"/>
              <a:buChar char="●"/>
            </a:pPr>
            <a:r>
              <a:rPr lang="en-CA" sz="1600" dirty="0">
                <a:solidFill>
                  <a:schemeClr val="dk1"/>
                </a:solidFill>
                <a:latin typeface="Calibri"/>
                <a:ea typeface="Calibri"/>
                <a:cs typeface="Calibri"/>
                <a:sym typeface="Calibri"/>
              </a:rPr>
              <a:t>Onboarding time slashed:</a:t>
            </a:r>
            <a:r>
              <a:rPr lang="en-CA" sz="1600" b="1" dirty="0">
                <a:solidFill>
                  <a:schemeClr val="dk1"/>
                </a:solidFill>
                <a:latin typeface="Calibri"/>
                <a:ea typeface="Calibri"/>
                <a:cs typeface="Calibri"/>
                <a:sym typeface="Calibri"/>
              </a:rPr>
              <a:t> 1 day ➜ 1 hour</a:t>
            </a:r>
            <a:endParaRPr sz="1600" b="1" dirty="0">
              <a:solidFill>
                <a:schemeClr val="dk1"/>
              </a:solidFill>
              <a:latin typeface="Calibri"/>
              <a:ea typeface="Calibri"/>
              <a:cs typeface="Calibri"/>
              <a:sym typeface="Calibri"/>
            </a:endParaRPr>
          </a:p>
          <a:p>
            <a:pPr marL="457200" lvl="0" indent="-279400" algn="l" rtl="0">
              <a:lnSpc>
                <a:spcPct val="100000"/>
              </a:lnSpc>
              <a:spcBef>
                <a:spcPts val="1800"/>
              </a:spcBef>
              <a:spcAft>
                <a:spcPts val="0"/>
              </a:spcAft>
              <a:buClr>
                <a:schemeClr val="dk1"/>
              </a:buClr>
              <a:buSzPts val="800"/>
              <a:buChar char="●"/>
            </a:pPr>
            <a:r>
              <a:rPr lang="en-CA" sz="1600" dirty="0">
                <a:solidFill>
                  <a:schemeClr val="dk1"/>
                </a:solidFill>
                <a:latin typeface="Calibri"/>
                <a:ea typeface="Calibri"/>
                <a:cs typeface="Calibri"/>
                <a:sym typeface="Calibri"/>
              </a:rPr>
              <a:t>Dev feedback loop accelerated:</a:t>
            </a:r>
            <a:r>
              <a:rPr lang="en-CA" sz="1600" b="1" dirty="0">
                <a:solidFill>
                  <a:schemeClr val="dk1"/>
                </a:solidFill>
                <a:latin typeface="Calibri"/>
                <a:ea typeface="Calibri"/>
                <a:cs typeface="Calibri"/>
                <a:sym typeface="Calibri"/>
              </a:rPr>
              <a:t> 60 min ➜ 5 min</a:t>
            </a:r>
            <a:endParaRPr sz="1600" dirty="0">
              <a:solidFill>
                <a:schemeClr val="dk1"/>
              </a:solidFill>
              <a:latin typeface="Calibri"/>
              <a:ea typeface="Calibri"/>
              <a:cs typeface="Calibri"/>
              <a:sym typeface="Calibri"/>
            </a:endParaRPr>
          </a:p>
          <a:p>
            <a:pPr marL="457200" lvl="0" indent="-279400" algn="l" rtl="0">
              <a:lnSpc>
                <a:spcPct val="100000"/>
              </a:lnSpc>
              <a:spcBef>
                <a:spcPts val="1800"/>
              </a:spcBef>
              <a:spcAft>
                <a:spcPts val="0"/>
              </a:spcAft>
              <a:buClr>
                <a:schemeClr val="dk1"/>
              </a:buClr>
              <a:buSzPts val="800"/>
              <a:buChar char="●"/>
            </a:pPr>
            <a:r>
              <a:rPr lang="en-CA" sz="1600" b="1" dirty="0">
                <a:solidFill>
                  <a:schemeClr val="dk1"/>
                </a:solidFill>
                <a:latin typeface="Calibri"/>
                <a:ea typeface="Calibri"/>
                <a:cs typeface="Calibri"/>
                <a:sym typeface="Calibri"/>
              </a:rPr>
              <a:t>Ship a internal CLI tool </a:t>
            </a:r>
            <a:r>
              <a:rPr lang="en-CA" sz="1600" dirty="0">
                <a:solidFill>
                  <a:schemeClr val="dk1"/>
                </a:solidFill>
                <a:latin typeface="Calibri"/>
                <a:ea typeface="Calibri"/>
                <a:cs typeface="Calibri"/>
                <a:sym typeface="Calibri"/>
              </a:rPr>
              <a:t>that bundles all other tooling, so you can swap tools or tweak the flow without disrupting developers.</a:t>
            </a:r>
            <a:endParaRPr sz="1600" dirty="0">
              <a:solidFill>
                <a:schemeClr val="dk1"/>
              </a:solidFill>
              <a:latin typeface="Calibri"/>
              <a:ea typeface="Calibri"/>
              <a:cs typeface="Calibri"/>
              <a:sym typeface="Calibri"/>
            </a:endParaRPr>
          </a:p>
          <a:p>
            <a:pPr marL="457200" lvl="0" indent="-279400" algn="l" rtl="0">
              <a:lnSpc>
                <a:spcPct val="100000"/>
              </a:lnSpc>
              <a:spcBef>
                <a:spcPts val="1800"/>
              </a:spcBef>
              <a:spcAft>
                <a:spcPts val="0"/>
              </a:spcAft>
              <a:buClr>
                <a:schemeClr val="dk1"/>
              </a:buClr>
              <a:buSzPts val="800"/>
              <a:buChar char="●"/>
            </a:pPr>
            <a:r>
              <a:rPr lang="en-CA" sz="1600" b="1" dirty="0">
                <a:solidFill>
                  <a:schemeClr val="dk1"/>
                </a:solidFill>
                <a:latin typeface="Calibri"/>
                <a:ea typeface="Calibri"/>
                <a:cs typeface="Calibri"/>
                <a:sym typeface="Calibri"/>
              </a:rPr>
              <a:t>Instant code comprehension</a:t>
            </a:r>
            <a:r>
              <a:rPr lang="en-CA" sz="1600" dirty="0">
                <a:solidFill>
                  <a:schemeClr val="dk1"/>
                </a:solidFill>
                <a:latin typeface="Calibri"/>
                <a:ea typeface="Calibri"/>
                <a:cs typeface="Calibri"/>
                <a:sym typeface="Calibri"/>
              </a:rPr>
              <a:t> - even for unfamiliar repos</a:t>
            </a:r>
            <a:endParaRPr sz="1600" dirty="0">
              <a:solidFill>
                <a:schemeClr val="dk1"/>
              </a:solidFill>
              <a:latin typeface="Calibri"/>
              <a:ea typeface="Calibri"/>
              <a:cs typeface="Calibri"/>
              <a:sym typeface="Calibri"/>
            </a:endParaRPr>
          </a:p>
          <a:p>
            <a:pPr marL="457200" lvl="0" indent="-279400" algn="l" rtl="0">
              <a:lnSpc>
                <a:spcPct val="100000"/>
              </a:lnSpc>
              <a:spcBef>
                <a:spcPts val="1800"/>
              </a:spcBef>
              <a:spcAft>
                <a:spcPts val="1200"/>
              </a:spcAft>
              <a:buClr>
                <a:schemeClr val="dk1"/>
              </a:buClr>
              <a:buSzPts val="800"/>
              <a:buChar char="●"/>
            </a:pPr>
            <a:r>
              <a:rPr lang="en-CA" sz="1600" b="1" dirty="0">
                <a:solidFill>
                  <a:schemeClr val="dk1"/>
                </a:solidFill>
                <a:latin typeface="Calibri"/>
                <a:ea typeface="Calibri"/>
                <a:cs typeface="Calibri"/>
                <a:sym typeface="Calibri"/>
              </a:rPr>
              <a:t>Live, in-IDE debugging</a:t>
            </a:r>
            <a:r>
              <a:rPr lang="en-CA" sz="1600" dirty="0">
                <a:solidFill>
                  <a:schemeClr val="dk1"/>
                </a:solidFill>
                <a:latin typeface="Calibri"/>
                <a:ea typeface="Calibri"/>
                <a:cs typeface="Calibri"/>
                <a:sym typeface="Calibri"/>
              </a:rPr>
              <a:t> in production-like clusters</a:t>
            </a:r>
            <a:endParaRPr sz="16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373d741f5de_0_53"/>
          <p:cNvSpPr/>
          <p:nvPr/>
        </p:nvSpPr>
        <p:spPr>
          <a:xfrm>
            <a:off x="379725" y="818250"/>
            <a:ext cx="8236200" cy="1801500"/>
          </a:xfrm>
          <a:prstGeom prst="roundRect">
            <a:avLst>
              <a:gd name="adj" fmla="val 4262"/>
            </a:avLst>
          </a:prstGeom>
          <a:solidFill>
            <a:schemeClr val="lt1"/>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9" name="Google Shape;449;g373d741f5de_0_53"/>
          <p:cNvSpPr txBox="1"/>
          <p:nvPr/>
        </p:nvSpPr>
        <p:spPr>
          <a:xfrm>
            <a:off x="275944" y="-132967"/>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References</a:t>
            </a:r>
            <a:endParaRPr sz="2000" b="1">
              <a:solidFill>
                <a:srgbClr val="841A2F"/>
              </a:solidFill>
              <a:latin typeface="Calibri"/>
              <a:ea typeface="Calibri"/>
              <a:cs typeface="Calibri"/>
              <a:sym typeface="Calibri"/>
            </a:endParaRPr>
          </a:p>
        </p:txBody>
      </p:sp>
      <p:sp>
        <p:nvSpPr>
          <p:cNvPr id="450" name="Google Shape;450;g373d741f5de_0_53"/>
          <p:cNvSpPr txBox="1"/>
          <p:nvPr/>
        </p:nvSpPr>
        <p:spPr>
          <a:xfrm>
            <a:off x="151525" y="765550"/>
            <a:ext cx="8692200" cy="18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51" name="Google Shape;451;g373d741f5de_0_53"/>
          <p:cNvSpPr txBox="1"/>
          <p:nvPr/>
        </p:nvSpPr>
        <p:spPr>
          <a:xfrm>
            <a:off x="562850" y="942600"/>
            <a:ext cx="8153400" cy="1801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CA" sz="1200" i="1">
                <a:solidFill>
                  <a:schemeClr val="dk1"/>
                </a:solidFill>
                <a:latin typeface="Calibri"/>
                <a:ea typeface="Calibri"/>
                <a:cs typeface="Calibri"/>
                <a:sym typeface="Calibri"/>
              </a:rPr>
              <a:t>[1] DevOps survey showing 69 % of developers lose ≥ 8 hours per week - </a:t>
            </a:r>
            <a:r>
              <a:rPr lang="en-CA" sz="1200" i="1" u="sng">
                <a:solidFill>
                  <a:schemeClr val="hlink"/>
                </a:solidFill>
                <a:latin typeface="Calibri"/>
                <a:ea typeface="Calibri"/>
                <a:cs typeface="Calibri"/>
                <a:sym typeface="Calibri"/>
                <a:hlinkClick r:id="rId3"/>
              </a:rPr>
              <a:t>devops.com</a:t>
            </a:r>
            <a:endParaRPr sz="1200" i="1" u="sng">
              <a:solidFill>
                <a:schemeClr val="hlink"/>
              </a:solidFill>
              <a:latin typeface="Calibri"/>
              <a:ea typeface="Calibri"/>
              <a:cs typeface="Calibri"/>
              <a:sym typeface="Calibri"/>
            </a:endParaRPr>
          </a:p>
          <a:p>
            <a:pPr marL="0" lvl="0" indent="0" algn="l" rtl="0">
              <a:lnSpc>
                <a:spcPct val="150000"/>
              </a:lnSpc>
              <a:spcBef>
                <a:spcPts val="0"/>
              </a:spcBef>
              <a:spcAft>
                <a:spcPts val="0"/>
              </a:spcAft>
              <a:buNone/>
            </a:pPr>
            <a:r>
              <a:rPr lang="en-CA" sz="1200" i="1">
                <a:solidFill>
                  <a:schemeClr val="dk1"/>
                </a:solidFill>
                <a:latin typeface="Calibri"/>
                <a:ea typeface="Calibri"/>
                <a:cs typeface="Calibri"/>
                <a:sym typeface="Calibri"/>
              </a:rPr>
              <a:t>[2] Cortex report indicating 58 % of leaders see &gt; 5 hours/week lost - </a:t>
            </a:r>
            <a:r>
              <a:rPr lang="en-CA" sz="1200" i="1" u="sng">
                <a:solidFill>
                  <a:schemeClr val="hlink"/>
                </a:solidFill>
                <a:latin typeface="Calibri"/>
                <a:ea typeface="Calibri"/>
                <a:cs typeface="Calibri"/>
                <a:sym typeface="Calibri"/>
                <a:hlinkClick r:id="rId4"/>
              </a:rPr>
              <a:t>cortex.io</a:t>
            </a:r>
            <a:endParaRPr sz="1200" i="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CA" sz="1200" i="1">
                <a:solidFill>
                  <a:schemeClr val="dk1"/>
                </a:solidFill>
                <a:latin typeface="Calibri"/>
                <a:ea typeface="Calibri"/>
                <a:cs typeface="Calibri"/>
                <a:sym typeface="Calibri"/>
              </a:rPr>
              <a:t>[3] Article outlining DORA metrics and elite vs low performance benchmarks - </a:t>
            </a:r>
            <a:r>
              <a:rPr lang="en-CA" sz="1200" i="1" u="sng">
                <a:solidFill>
                  <a:schemeClr val="hlink"/>
                </a:solidFill>
                <a:latin typeface="Calibri"/>
                <a:ea typeface="Calibri"/>
                <a:cs typeface="Calibri"/>
                <a:sym typeface="Calibri"/>
                <a:hlinkClick r:id="rId5"/>
              </a:rPr>
              <a:t>datadoghq.com</a:t>
            </a:r>
            <a:endParaRPr sz="1200" i="1" u="sng">
              <a:solidFill>
                <a:schemeClr val="hlink"/>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100"/>
              <a:buFont typeface="Arial"/>
              <a:buNone/>
            </a:pPr>
            <a:r>
              <a:rPr lang="en-CA" sz="1200" i="1">
                <a:solidFill>
                  <a:schemeClr val="dk1"/>
                </a:solidFill>
                <a:latin typeface="Calibri"/>
                <a:ea typeface="Calibri"/>
                <a:cs typeface="Calibri"/>
                <a:sym typeface="Calibri"/>
              </a:rPr>
              <a:t>[4] Report showing improvements in customer satisfaction and employee experience from boosting developer productivity - </a:t>
            </a:r>
            <a:r>
              <a:rPr lang="en-CA" sz="1200" i="1" u="sng">
                <a:solidFill>
                  <a:schemeClr val="hlink"/>
                </a:solidFill>
                <a:latin typeface="Calibri"/>
                <a:ea typeface="Calibri"/>
                <a:cs typeface="Calibri"/>
                <a:sym typeface="Calibri"/>
                <a:hlinkClick r:id="rId6"/>
              </a:rPr>
              <a:t>mckinsey.com</a:t>
            </a:r>
            <a:endParaRPr sz="1200" i="1">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373d741f5de_0_16"/>
          <p:cNvSpPr/>
          <p:nvPr/>
        </p:nvSpPr>
        <p:spPr>
          <a:xfrm>
            <a:off x="4572000" y="938539"/>
            <a:ext cx="2167219" cy="2021480"/>
          </a:xfrm>
          <a:prstGeom prst="roundRect">
            <a:avLst>
              <a:gd name="adj" fmla="val 4262"/>
            </a:avLst>
          </a:prstGeom>
          <a:solidFill>
            <a:schemeClr val="lt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5" name="Google Shape;465;g373d741f5de_0_16"/>
          <p:cNvSpPr/>
          <p:nvPr/>
        </p:nvSpPr>
        <p:spPr>
          <a:xfrm>
            <a:off x="1958997" y="938540"/>
            <a:ext cx="2108669" cy="2021479"/>
          </a:xfrm>
          <a:prstGeom prst="roundRect">
            <a:avLst>
              <a:gd name="adj" fmla="val 4262"/>
            </a:avLst>
          </a:prstGeom>
          <a:solidFill>
            <a:schemeClr val="lt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6" name="Google Shape;466;g373d741f5de_0_16"/>
          <p:cNvSpPr txBox="1"/>
          <p:nvPr/>
        </p:nvSpPr>
        <p:spPr>
          <a:xfrm>
            <a:off x="308444"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a:solidFill>
                  <a:srgbClr val="841A2F"/>
                </a:solidFill>
                <a:latin typeface="Calibri"/>
                <a:ea typeface="Calibri"/>
                <a:cs typeface="Calibri"/>
                <a:sym typeface="Calibri"/>
              </a:rPr>
              <a:t>Thank you, Let’s Connect</a:t>
            </a:r>
            <a:endParaRPr sz="2000" b="1">
              <a:solidFill>
                <a:srgbClr val="841A2F"/>
              </a:solidFill>
              <a:latin typeface="Calibri"/>
              <a:ea typeface="Calibri"/>
              <a:cs typeface="Calibri"/>
              <a:sym typeface="Calibri"/>
            </a:endParaRPr>
          </a:p>
        </p:txBody>
      </p:sp>
      <p:sp>
        <p:nvSpPr>
          <p:cNvPr id="467" name="Google Shape;467;g373d741f5de_0_16"/>
          <p:cNvSpPr txBox="1"/>
          <p:nvPr/>
        </p:nvSpPr>
        <p:spPr>
          <a:xfrm>
            <a:off x="1958997" y="1018096"/>
            <a:ext cx="2045825" cy="288979"/>
          </a:xfrm>
          <a:prstGeom prst="rect">
            <a:avLst/>
          </a:prstGeom>
          <a:solidFill>
            <a:srgbClr val="F24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dirty="0">
                <a:solidFill>
                  <a:schemeClr val="lt1"/>
                </a:solidFill>
                <a:latin typeface="Calibri"/>
                <a:ea typeface="Calibri"/>
                <a:cs typeface="Calibri"/>
                <a:sym typeface="Calibri"/>
              </a:rPr>
              <a:t>Raghu Chandrasekaran</a:t>
            </a:r>
            <a:endParaRPr sz="1200" b="1" dirty="0">
              <a:solidFill>
                <a:schemeClr val="lt1"/>
              </a:solidFill>
              <a:latin typeface="Calibri"/>
              <a:ea typeface="Calibri"/>
              <a:cs typeface="Calibri"/>
              <a:sym typeface="Calibri"/>
            </a:endParaRPr>
          </a:p>
        </p:txBody>
      </p:sp>
      <p:sp>
        <p:nvSpPr>
          <p:cNvPr id="468" name="Google Shape;468;g373d741f5de_0_16"/>
          <p:cNvSpPr txBox="1"/>
          <p:nvPr/>
        </p:nvSpPr>
        <p:spPr>
          <a:xfrm>
            <a:off x="8704525" y="1224525"/>
            <a:ext cx="45852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pic>
        <p:nvPicPr>
          <p:cNvPr id="469" name="Google Shape;469;g373d741f5de_0_16" title="qrcode.png"/>
          <p:cNvPicPr preferRelativeResize="0"/>
          <p:nvPr/>
        </p:nvPicPr>
        <p:blipFill>
          <a:blip r:embed="rId3">
            <a:alphaModFix/>
          </a:blip>
          <a:stretch>
            <a:fillRect/>
          </a:stretch>
        </p:blipFill>
        <p:spPr>
          <a:xfrm>
            <a:off x="2163254" y="1400993"/>
            <a:ext cx="1637309" cy="1465107"/>
          </a:xfrm>
          <a:prstGeom prst="rect">
            <a:avLst/>
          </a:prstGeom>
          <a:noFill/>
          <a:ln>
            <a:noFill/>
          </a:ln>
        </p:spPr>
      </p:pic>
      <p:pic>
        <p:nvPicPr>
          <p:cNvPr id="470" name="Google Shape;470;g373d741f5de_0_16" title="qrcode.png"/>
          <p:cNvPicPr preferRelativeResize="0"/>
          <p:nvPr/>
        </p:nvPicPr>
        <p:blipFill>
          <a:blip r:embed="rId4">
            <a:alphaModFix/>
          </a:blip>
          <a:stretch>
            <a:fillRect/>
          </a:stretch>
        </p:blipFill>
        <p:spPr>
          <a:xfrm>
            <a:off x="4895464" y="1399970"/>
            <a:ext cx="1579179" cy="1465107"/>
          </a:xfrm>
          <a:prstGeom prst="rect">
            <a:avLst/>
          </a:prstGeom>
          <a:noFill/>
          <a:ln>
            <a:noFill/>
          </a:ln>
        </p:spPr>
      </p:pic>
      <p:sp>
        <p:nvSpPr>
          <p:cNvPr id="471" name="Google Shape;471;g373d741f5de_0_16"/>
          <p:cNvSpPr txBox="1"/>
          <p:nvPr/>
        </p:nvSpPr>
        <p:spPr>
          <a:xfrm>
            <a:off x="4572150" y="1018096"/>
            <a:ext cx="2167035" cy="286933"/>
          </a:xfrm>
          <a:prstGeom prst="rect">
            <a:avLst/>
          </a:prstGeom>
          <a:solidFill>
            <a:srgbClr val="F24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dirty="0">
                <a:solidFill>
                  <a:schemeClr val="lt1"/>
                </a:solidFill>
                <a:latin typeface="Calibri"/>
                <a:ea typeface="Calibri"/>
                <a:cs typeface="Calibri"/>
                <a:sym typeface="Calibri"/>
              </a:rPr>
              <a:t>Naveenkumar Kumanan</a:t>
            </a:r>
            <a:endParaRPr sz="1200" b="1" dirty="0">
              <a:solidFill>
                <a:schemeClr val="lt1"/>
              </a:solidFill>
              <a:latin typeface="Calibri"/>
              <a:ea typeface="Calibri"/>
              <a:cs typeface="Calibri"/>
              <a:sym typeface="Calibri"/>
            </a:endParaRPr>
          </a:p>
        </p:txBody>
      </p:sp>
      <p:sp>
        <p:nvSpPr>
          <p:cNvPr id="458" name="Google Shape;458;g373d741f5de_0_99"/>
          <p:cNvSpPr txBox="1"/>
          <p:nvPr/>
        </p:nvSpPr>
        <p:spPr>
          <a:xfrm>
            <a:off x="308444" y="3984236"/>
            <a:ext cx="45852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chemeClr val="dk1"/>
                </a:solidFill>
                <a:latin typeface="Calibri"/>
                <a:ea typeface="Calibri"/>
                <a:cs typeface="Calibri"/>
                <a:sym typeface="Calibri"/>
              </a:rPr>
              <a:t>https://github.com/RaghuChandrasekaran/kubecon-india-2025/</a:t>
            </a:r>
            <a:endParaRPr sz="1200" dirty="0">
              <a:solidFill>
                <a:schemeClr val="dk1"/>
              </a:solidFill>
              <a:latin typeface="Calibri"/>
              <a:ea typeface="Calibri"/>
              <a:cs typeface="Calibri"/>
              <a:sym typeface="Calibri"/>
            </a:endParaRPr>
          </a:p>
        </p:txBody>
      </p:sp>
      <p:pic>
        <p:nvPicPr>
          <p:cNvPr id="459" name="Google Shape;459;g373d741f5de_0_99" title="qrcode.png"/>
          <p:cNvPicPr preferRelativeResize="0"/>
          <p:nvPr/>
        </p:nvPicPr>
        <p:blipFill>
          <a:blip r:embed="rId5">
            <a:alphaModFix/>
          </a:blip>
          <a:stretch>
            <a:fillRect/>
          </a:stretch>
        </p:blipFill>
        <p:spPr>
          <a:xfrm>
            <a:off x="5476972" y="3662114"/>
            <a:ext cx="1338607" cy="1282043"/>
          </a:xfrm>
          <a:prstGeom prst="rect">
            <a:avLst/>
          </a:prstGeom>
          <a:noFill/>
          <a:ln>
            <a:noFill/>
          </a:ln>
        </p:spPr>
      </p:pic>
      <p:sp>
        <p:nvSpPr>
          <p:cNvPr id="457" name="Google Shape;457;g373d741f5de_0_99"/>
          <p:cNvSpPr txBox="1"/>
          <p:nvPr/>
        </p:nvSpPr>
        <p:spPr>
          <a:xfrm>
            <a:off x="89553" y="3434145"/>
            <a:ext cx="3230067" cy="64202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CA" sz="1800" b="1" dirty="0">
                <a:solidFill>
                  <a:srgbClr val="F24440"/>
                </a:solidFill>
                <a:latin typeface="Calibri"/>
                <a:ea typeface="Calibri"/>
                <a:cs typeface="Calibri"/>
                <a:sym typeface="Calibri"/>
              </a:rPr>
              <a:t>Get the Slides &amp; Demo Code</a:t>
            </a:r>
            <a:endParaRPr sz="1800" dirty="0">
              <a:solidFill>
                <a:srgbClr val="F24440"/>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722f854389_0_9"/>
          <p:cNvSpPr txBox="1"/>
          <p:nvPr/>
        </p:nvSpPr>
        <p:spPr>
          <a:xfrm>
            <a:off x="276819" y="-17594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dirty="0">
                <a:solidFill>
                  <a:srgbClr val="841A2F"/>
                </a:solidFill>
                <a:latin typeface="Calibri"/>
                <a:ea typeface="Calibri"/>
                <a:cs typeface="Calibri"/>
                <a:sym typeface="Calibri"/>
              </a:rPr>
              <a:t>About Us</a:t>
            </a:r>
            <a:endParaRPr sz="2000" b="1" i="0" u="none" strike="noStrike" cap="none" dirty="0">
              <a:solidFill>
                <a:srgbClr val="841A2F"/>
              </a:solidFill>
              <a:latin typeface="Calibri"/>
              <a:ea typeface="Calibri"/>
              <a:cs typeface="Calibri"/>
              <a:sym typeface="Calibri"/>
            </a:endParaRPr>
          </a:p>
        </p:txBody>
      </p:sp>
      <p:pic>
        <p:nvPicPr>
          <p:cNvPr id="232" name="Google Shape;232;g3722f854389_0_9" title="WhatsApp Image 2025-07-30 at 8.25.23 PM.jpeg"/>
          <p:cNvPicPr preferRelativeResize="0"/>
          <p:nvPr/>
        </p:nvPicPr>
        <p:blipFill rotWithShape="1">
          <a:blip r:embed="rId3">
            <a:alphaModFix/>
          </a:blip>
          <a:srcRect b="24017"/>
          <a:stretch/>
        </p:blipFill>
        <p:spPr>
          <a:xfrm>
            <a:off x="5157650" y="979350"/>
            <a:ext cx="1629600" cy="1592400"/>
          </a:xfrm>
          <a:prstGeom prst="ellipse">
            <a:avLst/>
          </a:prstGeom>
          <a:noFill/>
          <a:ln w="38100" cap="flat" cmpd="sng">
            <a:solidFill>
              <a:srgbClr val="FF9900"/>
            </a:solidFill>
            <a:prstDash val="solid"/>
            <a:round/>
            <a:headEnd type="none" w="sm" len="sm"/>
            <a:tailEnd type="none" w="sm" len="sm"/>
          </a:ln>
        </p:spPr>
      </p:pic>
      <p:pic>
        <p:nvPicPr>
          <p:cNvPr id="233" name="Google Shape;233;g3722f854389_0_9" title="ID_Card.jpg"/>
          <p:cNvPicPr preferRelativeResize="0"/>
          <p:nvPr/>
        </p:nvPicPr>
        <p:blipFill rotWithShape="1">
          <a:blip r:embed="rId4">
            <a:alphaModFix/>
          </a:blip>
          <a:srcRect l="13510" t="3567" r="7941" b="36480"/>
          <a:stretch/>
        </p:blipFill>
        <p:spPr>
          <a:xfrm>
            <a:off x="2102250" y="986398"/>
            <a:ext cx="1629600" cy="1578300"/>
          </a:xfrm>
          <a:prstGeom prst="ellipse">
            <a:avLst/>
          </a:prstGeom>
          <a:noFill/>
          <a:ln w="38100" cap="flat" cmpd="sng">
            <a:solidFill>
              <a:srgbClr val="FF9900"/>
            </a:solidFill>
            <a:prstDash val="solid"/>
            <a:round/>
            <a:headEnd type="none" w="sm" len="sm"/>
            <a:tailEnd type="none" w="sm" len="sm"/>
          </a:ln>
        </p:spPr>
      </p:pic>
      <p:sp>
        <p:nvSpPr>
          <p:cNvPr id="234" name="Google Shape;234;g3722f854389_0_9"/>
          <p:cNvSpPr txBox="1"/>
          <p:nvPr/>
        </p:nvSpPr>
        <p:spPr>
          <a:xfrm>
            <a:off x="1803450" y="2652349"/>
            <a:ext cx="2227200" cy="716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CA" sz="1200" b="1" dirty="0">
                <a:solidFill>
                  <a:schemeClr val="dk1"/>
                </a:solidFill>
                <a:latin typeface="Calibri"/>
                <a:ea typeface="Calibri"/>
                <a:cs typeface="Calibri"/>
                <a:sym typeface="Calibri"/>
              </a:rPr>
              <a:t>Raghu Chandrasekaran</a:t>
            </a:r>
            <a:r>
              <a:rPr lang="en-CA" sz="12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457200" algn="l" rtl="0">
              <a:lnSpc>
                <a:spcPct val="150000"/>
              </a:lnSpc>
              <a:spcBef>
                <a:spcPts val="0"/>
              </a:spcBef>
              <a:spcAft>
                <a:spcPts val="0"/>
              </a:spcAft>
              <a:buClr>
                <a:schemeClr val="dk1"/>
              </a:buClr>
              <a:buSzPts val="1100"/>
              <a:buFont typeface="Arial"/>
              <a:buNone/>
            </a:pPr>
            <a:r>
              <a:rPr lang="en-CA" sz="1200" dirty="0">
                <a:solidFill>
                  <a:schemeClr val="dk1"/>
                </a:solidFill>
                <a:latin typeface="Calibri"/>
                <a:ea typeface="Calibri"/>
                <a:cs typeface="Calibri"/>
                <a:sym typeface="Calibri"/>
              </a:rPr>
              <a:t>Solutions Architect </a:t>
            </a:r>
            <a:endParaRPr sz="1200" dirty="0">
              <a:solidFill>
                <a:schemeClr val="dk1"/>
              </a:solidFill>
              <a:latin typeface="Calibri"/>
              <a:ea typeface="Calibri"/>
              <a:cs typeface="Calibri"/>
              <a:sym typeface="Calibri"/>
            </a:endParaRPr>
          </a:p>
        </p:txBody>
      </p:sp>
      <p:sp>
        <p:nvSpPr>
          <p:cNvPr id="235" name="Google Shape;235;g3722f854389_0_9"/>
          <p:cNvSpPr txBox="1"/>
          <p:nvPr/>
        </p:nvSpPr>
        <p:spPr>
          <a:xfrm>
            <a:off x="4738850" y="2652349"/>
            <a:ext cx="2467200" cy="716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CA" sz="1200" b="1" dirty="0">
                <a:solidFill>
                  <a:schemeClr val="dk1"/>
                </a:solidFill>
                <a:latin typeface="Calibri"/>
                <a:ea typeface="Calibri"/>
                <a:cs typeface="Calibri"/>
                <a:sym typeface="Calibri"/>
              </a:rPr>
              <a:t>Naveenkumar Kumanan</a:t>
            </a:r>
            <a:endParaRPr sz="1200" b="1" dirty="0">
              <a:solidFill>
                <a:schemeClr val="dk1"/>
              </a:solidFill>
              <a:latin typeface="Calibri"/>
              <a:ea typeface="Calibri"/>
              <a:cs typeface="Calibri"/>
              <a:sym typeface="Calibri"/>
            </a:endParaRPr>
          </a:p>
          <a:p>
            <a:pPr marL="0" lvl="0" indent="0" algn="ctr" rtl="0">
              <a:lnSpc>
                <a:spcPct val="150000"/>
              </a:lnSpc>
              <a:spcBef>
                <a:spcPts val="0"/>
              </a:spcBef>
              <a:spcAft>
                <a:spcPts val="0"/>
              </a:spcAft>
              <a:buClr>
                <a:schemeClr val="dk1"/>
              </a:buClr>
              <a:buSzPts val="1100"/>
              <a:buFont typeface="Arial"/>
              <a:buNone/>
            </a:pPr>
            <a:r>
              <a:rPr lang="en-CA" sz="1200" dirty="0">
                <a:solidFill>
                  <a:schemeClr val="dk1"/>
                </a:solidFill>
                <a:latin typeface="Calibri"/>
                <a:ea typeface="Calibri"/>
                <a:cs typeface="Calibri"/>
                <a:sym typeface="Calibri"/>
              </a:rPr>
              <a:t>Software Development Engineer</a:t>
            </a:r>
            <a:endParaRPr sz="1200" dirty="0">
              <a:solidFill>
                <a:schemeClr val="dk1"/>
              </a:solidFill>
              <a:latin typeface="Calibri"/>
              <a:ea typeface="Calibri"/>
              <a:cs typeface="Calibri"/>
              <a:sym typeface="Calibri"/>
            </a:endParaRPr>
          </a:p>
        </p:txBody>
      </p:sp>
      <p:pic>
        <p:nvPicPr>
          <p:cNvPr id="236" name="Google Shape;236;g3722f854389_0_9" title="AVX_SIgnature-2.png"/>
          <p:cNvPicPr preferRelativeResize="0"/>
          <p:nvPr/>
        </p:nvPicPr>
        <p:blipFill>
          <a:blip r:embed="rId5">
            <a:alphaModFix/>
          </a:blip>
          <a:stretch>
            <a:fillRect/>
          </a:stretch>
        </p:blipFill>
        <p:spPr>
          <a:xfrm>
            <a:off x="2015950" y="3503835"/>
            <a:ext cx="5238831" cy="1261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72963a97b3_0_35"/>
          <p:cNvSpPr txBox="1"/>
          <p:nvPr/>
        </p:nvSpPr>
        <p:spPr>
          <a:xfrm>
            <a:off x="277113" y="522800"/>
            <a:ext cx="4976100" cy="10584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1300" b="1" i="0" u="none" strike="noStrike" cap="none" dirty="0">
                <a:solidFill>
                  <a:srgbClr val="F24440"/>
                </a:solidFill>
                <a:latin typeface="Calibri"/>
                <a:ea typeface="Calibri"/>
                <a:cs typeface="Calibri"/>
                <a:sym typeface="Calibri"/>
              </a:rPr>
              <a:t>Aditya’s first week at </a:t>
            </a:r>
            <a:r>
              <a:rPr lang="en-CA" sz="1300" b="1" i="0" u="none" strike="noStrike" cap="none" dirty="0" err="1">
                <a:solidFill>
                  <a:srgbClr val="F24440"/>
                </a:solidFill>
                <a:latin typeface="Calibri"/>
                <a:ea typeface="Calibri"/>
                <a:cs typeface="Calibri"/>
                <a:sym typeface="Calibri"/>
              </a:rPr>
              <a:t>Clusterly</a:t>
            </a:r>
            <a:r>
              <a:rPr lang="en-CA" sz="1300" b="1" i="0" u="none" strike="noStrike" cap="none" dirty="0">
                <a:solidFill>
                  <a:srgbClr val="F24440"/>
                </a:solidFill>
                <a:latin typeface="Calibri"/>
                <a:ea typeface="Calibri"/>
                <a:cs typeface="Calibri"/>
                <a:sym typeface="Calibri"/>
              </a:rPr>
              <a:t>:</a:t>
            </a:r>
            <a:endParaRPr sz="1300" b="1" i="0" u="none" strike="noStrike" cap="none" dirty="0">
              <a:solidFill>
                <a:srgbClr val="F24440"/>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7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100"/>
              <a:buFont typeface="Arial"/>
              <a:buNone/>
            </a:pPr>
            <a:r>
              <a:rPr lang="en-CA" sz="1200" b="0" i="0" u="none" strike="noStrike" cap="none" dirty="0">
                <a:solidFill>
                  <a:schemeClr val="dk1"/>
                </a:solidFill>
                <a:latin typeface="Calibri"/>
                <a:ea typeface="Calibri"/>
                <a:cs typeface="Calibri"/>
                <a:sym typeface="Calibri"/>
              </a:rPr>
              <a:t>• </a:t>
            </a:r>
            <a:r>
              <a:rPr lang="en-CA" sz="1200" b="0" i="0" u="none" strike="noStrike" cap="none" dirty="0" err="1">
                <a:solidFill>
                  <a:schemeClr val="dk1"/>
                </a:solidFill>
                <a:latin typeface="Calibri"/>
                <a:ea typeface="Calibri"/>
                <a:cs typeface="Calibri"/>
                <a:sym typeface="Calibri"/>
              </a:rPr>
              <a:t>Clusterly</a:t>
            </a:r>
            <a:r>
              <a:rPr lang="en-CA" sz="1200" b="0" i="0" u="none" strike="noStrike" cap="none" dirty="0">
                <a:solidFill>
                  <a:schemeClr val="dk1"/>
                </a:solidFill>
                <a:latin typeface="Calibri"/>
                <a:ea typeface="Calibri"/>
                <a:cs typeface="Calibri"/>
                <a:sym typeface="Calibri"/>
              </a:rPr>
              <a:t> an e-commerce giant has polyglot microservices</a:t>
            </a:r>
            <a:endParaRPr sz="12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100"/>
              <a:buFont typeface="Arial"/>
              <a:buNone/>
            </a:pPr>
            <a:r>
              <a:rPr lang="en-CA" sz="1200" b="0" i="0" u="none" strike="noStrike" cap="none" dirty="0">
                <a:solidFill>
                  <a:schemeClr val="dk1"/>
                </a:solidFill>
                <a:latin typeface="Calibri"/>
                <a:ea typeface="Calibri"/>
                <a:cs typeface="Calibri"/>
                <a:sym typeface="Calibri"/>
              </a:rPr>
              <a:t>• His </a:t>
            </a:r>
            <a:r>
              <a:rPr lang="en-CA" sz="1200" b="1" i="1" u="none" strike="noStrike" cap="none" dirty="0">
                <a:solidFill>
                  <a:schemeClr val="dk1"/>
                </a:solidFill>
                <a:latin typeface="Calibri"/>
                <a:ea typeface="Calibri"/>
                <a:cs typeface="Calibri"/>
                <a:sym typeface="Calibri"/>
              </a:rPr>
              <a:t>first</a:t>
            </a:r>
            <a:r>
              <a:rPr lang="en-CA" sz="1200" b="0" i="0" u="none" strike="noStrike" cap="none" dirty="0">
                <a:solidFill>
                  <a:schemeClr val="dk1"/>
                </a:solidFill>
                <a:latin typeface="Calibri"/>
                <a:ea typeface="Calibri"/>
                <a:cs typeface="Calibri"/>
                <a:sym typeface="Calibri"/>
              </a:rPr>
              <a:t> assignment - Fix a simple bug</a:t>
            </a:r>
            <a:endParaRPr sz="1200" b="0" i="0" u="none" strike="noStrike" cap="none" dirty="0">
              <a:solidFill>
                <a:schemeClr val="dk1"/>
              </a:solidFill>
              <a:latin typeface="Calibri"/>
              <a:ea typeface="Calibri"/>
              <a:cs typeface="Calibri"/>
              <a:sym typeface="Calibri"/>
            </a:endParaRPr>
          </a:p>
        </p:txBody>
      </p:sp>
      <p:sp>
        <p:nvSpPr>
          <p:cNvPr id="242" name="Google Shape;242;g372963a97b3_0_35"/>
          <p:cNvSpPr txBox="1"/>
          <p:nvPr/>
        </p:nvSpPr>
        <p:spPr>
          <a:xfrm>
            <a:off x="980175" y="50803"/>
            <a:ext cx="7886700" cy="675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CA" sz="2000" b="1" i="0" u="none" strike="noStrike" cap="none" dirty="0">
                <a:solidFill>
                  <a:srgbClr val="841A2F"/>
                </a:solidFill>
                <a:latin typeface="Calibri"/>
                <a:ea typeface="Calibri"/>
                <a:cs typeface="Calibri"/>
                <a:sym typeface="Calibri"/>
              </a:rPr>
              <a:t>Meet Aditya: Week 1 at </a:t>
            </a:r>
            <a:r>
              <a:rPr lang="en-CA" sz="2000" b="1" i="0" u="none" strike="noStrike" cap="none" dirty="0" err="1">
                <a:solidFill>
                  <a:srgbClr val="841A2F"/>
                </a:solidFill>
                <a:latin typeface="Calibri"/>
                <a:ea typeface="Calibri"/>
                <a:cs typeface="Calibri"/>
                <a:sym typeface="Calibri"/>
              </a:rPr>
              <a:t>Clusterly</a:t>
            </a:r>
            <a:r>
              <a:rPr lang="en-CA" sz="2000" b="1" i="0" u="none" strike="noStrike" cap="none" dirty="0">
                <a:solidFill>
                  <a:srgbClr val="841A2F"/>
                </a:solidFill>
                <a:latin typeface="Calibri"/>
                <a:ea typeface="Calibri"/>
                <a:cs typeface="Calibri"/>
                <a:sym typeface="Calibri"/>
              </a:rPr>
              <a:t> </a:t>
            </a:r>
            <a:endParaRPr dirty="0"/>
          </a:p>
        </p:txBody>
      </p:sp>
      <p:pic>
        <p:nvPicPr>
          <p:cNvPr id="243" name="Google Shape;243;g372963a97b3_0_35" title="ChatGPT Image Jul 27, 2025, 09_22_18 PM.png"/>
          <p:cNvPicPr preferRelativeResize="0"/>
          <p:nvPr/>
        </p:nvPicPr>
        <p:blipFill rotWithShape="1">
          <a:blip r:embed="rId3">
            <a:alphaModFix/>
          </a:blip>
          <a:srcRect/>
          <a:stretch/>
        </p:blipFill>
        <p:spPr>
          <a:xfrm>
            <a:off x="277113" y="5486"/>
            <a:ext cx="675226" cy="675200"/>
          </a:xfrm>
          <a:prstGeom prst="rect">
            <a:avLst/>
          </a:prstGeom>
          <a:noFill/>
          <a:ln>
            <a:noFill/>
          </a:ln>
        </p:spPr>
      </p:pic>
      <p:pic>
        <p:nvPicPr>
          <p:cNvPr id="244" name="Google Shape;244;g372963a97b3_0_35"/>
          <p:cNvPicPr preferRelativeResize="0"/>
          <p:nvPr/>
        </p:nvPicPr>
        <p:blipFill>
          <a:blip r:embed="rId4">
            <a:alphaModFix/>
          </a:blip>
          <a:stretch>
            <a:fillRect/>
          </a:stretch>
        </p:blipFill>
        <p:spPr>
          <a:xfrm>
            <a:off x="360363" y="1485567"/>
            <a:ext cx="8076627" cy="3135133"/>
          </a:xfrm>
          <a:prstGeom prst="rect">
            <a:avLst/>
          </a:prstGeom>
          <a:noFill/>
          <a:ln>
            <a:noFill/>
          </a:ln>
        </p:spPr>
      </p:pic>
      <p:sp>
        <p:nvSpPr>
          <p:cNvPr id="245" name="Google Shape;245;g372963a97b3_0_35"/>
          <p:cNvSpPr txBox="1"/>
          <p:nvPr/>
        </p:nvSpPr>
        <p:spPr>
          <a:xfrm>
            <a:off x="1905425" y="4761750"/>
            <a:ext cx="631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800" dirty="0">
                <a:solidFill>
                  <a:schemeClr val="dk1"/>
                </a:solidFill>
                <a:latin typeface="Calibri"/>
                <a:ea typeface="Calibri"/>
                <a:cs typeface="Calibri"/>
                <a:sym typeface="Calibri"/>
              </a:rPr>
              <a:t>Architecture inspired by</a:t>
            </a:r>
            <a:r>
              <a:rPr lang="en-CA" sz="800" dirty="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 </a:t>
            </a:r>
            <a:r>
              <a:rPr lang="en-CA" sz="800" u="sng" dirty="0">
                <a:solidFill>
                  <a:schemeClr val="hlink"/>
                </a:solidFill>
                <a:latin typeface="Calibri"/>
                <a:ea typeface="Calibri"/>
                <a:cs typeface="Calibri"/>
                <a:sym typeface="Calibri"/>
                <a:hlinkClick r:id="rId5"/>
              </a:rPr>
              <a:t>@</a:t>
            </a:r>
            <a:r>
              <a:rPr lang="en-CA" sz="800" u="sng" dirty="0" err="1">
                <a:solidFill>
                  <a:schemeClr val="hlink"/>
                </a:solidFill>
                <a:latin typeface="Calibri"/>
                <a:ea typeface="Calibri"/>
                <a:cs typeface="Calibri"/>
                <a:sym typeface="Calibri"/>
                <a:hlinkClick r:id="rId5"/>
              </a:rPr>
              <a:t>venkataravuri</a:t>
            </a:r>
            <a:r>
              <a:rPr lang="en-CA" sz="800" dirty="0" err="1">
                <a:solidFill>
                  <a:schemeClr val="dk1"/>
                </a:solidFill>
                <a:latin typeface="Calibri"/>
                <a:ea typeface="Calibri"/>
                <a:cs typeface="Calibri"/>
                <a:sym typeface="Calibri"/>
              </a:rPr>
              <a:t>'s</a:t>
            </a:r>
            <a:r>
              <a:rPr lang="en-CA" sz="800" dirty="0">
                <a:solidFill>
                  <a:schemeClr val="dk1"/>
                </a:solidFill>
                <a:latin typeface="Calibri"/>
                <a:ea typeface="Calibri"/>
                <a:cs typeface="Calibri"/>
                <a:sym typeface="Calibri"/>
              </a:rPr>
              <a:t> </a:t>
            </a:r>
            <a:r>
              <a:rPr lang="en-CA" sz="800" u="sng" dirty="0">
                <a:solidFill>
                  <a:schemeClr val="hlink"/>
                </a:solidFill>
                <a:latin typeface="Calibri"/>
                <a:ea typeface="Calibri"/>
                <a:cs typeface="Calibri"/>
                <a:sym typeface="Calibri"/>
                <a:hlinkClick r:id="rId6"/>
              </a:rPr>
              <a:t>ecommerce-microservices-sample</a:t>
            </a:r>
            <a:r>
              <a:rPr lang="en-CA" sz="800" dirty="0">
                <a:solidFill>
                  <a:schemeClr val="dk1"/>
                </a:solidFill>
                <a:latin typeface="Calibri"/>
                <a:ea typeface="Calibri"/>
                <a:cs typeface="Calibri"/>
                <a:sym typeface="Calibri"/>
              </a:rPr>
              <a:t>. Forked and customized for the fictitious </a:t>
            </a:r>
            <a:r>
              <a:rPr lang="en-CA" sz="800" dirty="0" err="1">
                <a:solidFill>
                  <a:schemeClr val="dk1"/>
                </a:solidFill>
                <a:latin typeface="Calibri"/>
                <a:ea typeface="Calibri"/>
                <a:cs typeface="Calibri"/>
                <a:sym typeface="Calibri"/>
              </a:rPr>
              <a:t>Clusterly</a:t>
            </a:r>
            <a:r>
              <a:rPr lang="en-CA" sz="800" dirty="0">
                <a:solidFill>
                  <a:schemeClr val="dk1"/>
                </a:solidFill>
                <a:latin typeface="Calibri"/>
                <a:ea typeface="Calibri"/>
                <a:cs typeface="Calibri"/>
                <a:sym typeface="Calibri"/>
              </a:rPr>
              <a:t> e-commerce app.</a:t>
            </a:r>
            <a:endParaRPr sz="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372963a97b3_0_123"/>
          <p:cNvPicPr preferRelativeResize="0"/>
          <p:nvPr/>
        </p:nvPicPr>
        <p:blipFill rotWithShape="1">
          <a:blip r:embed="rId3">
            <a:alphaModFix/>
          </a:blip>
          <a:srcRect/>
          <a:stretch/>
        </p:blipFill>
        <p:spPr>
          <a:xfrm>
            <a:off x="978273" y="1132914"/>
            <a:ext cx="2877673" cy="2877673"/>
          </a:xfrm>
          <a:prstGeom prst="rect">
            <a:avLst/>
          </a:prstGeom>
          <a:noFill/>
          <a:ln>
            <a:noFill/>
          </a:ln>
        </p:spPr>
      </p:pic>
      <p:sp>
        <p:nvSpPr>
          <p:cNvPr id="251" name="Google Shape;251;g372963a97b3_0_123"/>
          <p:cNvSpPr/>
          <p:nvPr/>
        </p:nvSpPr>
        <p:spPr>
          <a:xfrm>
            <a:off x="3713843" y="982133"/>
            <a:ext cx="3525900" cy="834900"/>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dirty="0">
                <a:solidFill>
                  <a:schemeClr val="dk1"/>
                </a:solidFill>
                <a:latin typeface="Arial"/>
                <a:ea typeface="Arial"/>
                <a:cs typeface="Arial"/>
                <a:sym typeface="Arial"/>
              </a:rPr>
              <a:t>Excited to build the Cart backend! Let’s ship innovation 😄</a:t>
            </a:r>
            <a:endParaRPr sz="1200" b="0" i="0" u="none" strike="noStrike" cap="none" dirty="0">
              <a:solidFill>
                <a:schemeClr val="dk1"/>
              </a:solidFill>
              <a:latin typeface="Arial"/>
              <a:ea typeface="Arial"/>
              <a:cs typeface="Arial"/>
              <a:sym typeface="Arial"/>
            </a:endParaRPr>
          </a:p>
        </p:txBody>
      </p:sp>
      <p:sp>
        <p:nvSpPr>
          <p:cNvPr id="252" name="Google Shape;252;g372963a97b3_0_123"/>
          <p:cNvSpPr txBox="1"/>
          <p:nvPr/>
        </p:nvSpPr>
        <p:spPr>
          <a:xfrm>
            <a:off x="3732927" y="3146357"/>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253" name="Google Shape;253;g372963a97b3_0_123"/>
          <p:cNvSpPr/>
          <p:nvPr/>
        </p:nvSpPr>
        <p:spPr>
          <a:xfrm>
            <a:off x="3834104" y="2420435"/>
            <a:ext cx="891300" cy="7641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g372963a97b3_0_123"/>
          <p:cNvSpPr txBox="1"/>
          <p:nvPr/>
        </p:nvSpPr>
        <p:spPr>
          <a:xfrm>
            <a:off x="980187"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dirty="0">
                <a:solidFill>
                  <a:srgbClr val="841A2F"/>
                </a:solidFill>
                <a:latin typeface="Calibri"/>
                <a:ea typeface="Calibri"/>
                <a:cs typeface="Calibri"/>
                <a:sym typeface="Calibri"/>
              </a:rPr>
              <a:t>Aditya’s Journey</a:t>
            </a:r>
            <a:endParaRPr sz="2000" b="1" i="0" u="none" strike="noStrike" cap="none" dirty="0">
              <a:solidFill>
                <a:srgbClr val="841A2F"/>
              </a:solidFill>
              <a:latin typeface="Calibri"/>
              <a:ea typeface="Calibri"/>
              <a:cs typeface="Calibri"/>
              <a:sym typeface="Calibri"/>
            </a:endParaRPr>
          </a:p>
        </p:txBody>
      </p:sp>
      <p:pic>
        <p:nvPicPr>
          <p:cNvPr id="255" name="Google Shape;255;g372963a97b3_0_123" title="ChatGPT Image Jul 27, 2025, 09_22_18 PM.png"/>
          <p:cNvPicPr preferRelativeResize="0"/>
          <p:nvPr/>
        </p:nvPicPr>
        <p:blipFill rotWithShape="1">
          <a:blip r:embed="rId5">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5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5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252" grpId="0"/>
      <p:bldP spid="2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372963a97b3_0_132"/>
          <p:cNvPicPr preferRelativeResize="0"/>
          <p:nvPr/>
        </p:nvPicPr>
        <p:blipFill rotWithShape="1">
          <a:blip r:embed="rId3">
            <a:alphaModFix/>
          </a:blip>
          <a:srcRect/>
          <a:stretch/>
        </p:blipFill>
        <p:spPr>
          <a:xfrm>
            <a:off x="978273" y="1132914"/>
            <a:ext cx="2877673" cy="2877673"/>
          </a:xfrm>
          <a:prstGeom prst="rect">
            <a:avLst/>
          </a:prstGeom>
          <a:noFill/>
          <a:ln>
            <a:noFill/>
          </a:ln>
        </p:spPr>
      </p:pic>
      <p:sp>
        <p:nvSpPr>
          <p:cNvPr id="261" name="Google Shape;261;g372963a97b3_0_132"/>
          <p:cNvSpPr/>
          <p:nvPr/>
        </p:nvSpPr>
        <p:spPr>
          <a:xfrm>
            <a:off x="3525106" y="982133"/>
            <a:ext cx="3525900" cy="834900"/>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Redis</a:t>
            </a:r>
            <a:r>
              <a:rPr lang="en-CA" sz="1200">
                <a:solidFill>
                  <a:schemeClr val="dk1"/>
                </a:solidFill>
              </a:rPr>
              <a:t> Dependency</a:t>
            </a:r>
            <a:r>
              <a:rPr lang="en-CA" sz="1200" b="0" i="0" u="none" strike="noStrike" cap="none">
                <a:solidFill>
                  <a:schemeClr val="dk1"/>
                </a:solidFill>
                <a:latin typeface="Arial"/>
                <a:ea typeface="Arial"/>
                <a:cs typeface="Arial"/>
                <a:sym typeface="Arial"/>
              </a:rPr>
              <a:t>? No worries, spinning it up 😌</a:t>
            </a:r>
            <a:endParaRPr sz="1200" b="0" i="0" u="none" strike="noStrike" cap="none">
              <a:solidFill>
                <a:schemeClr val="dk1"/>
              </a:solidFill>
              <a:latin typeface="Arial"/>
              <a:ea typeface="Arial"/>
              <a:cs typeface="Arial"/>
              <a:sym typeface="Arial"/>
            </a:endParaRPr>
          </a:p>
        </p:txBody>
      </p:sp>
      <p:sp>
        <p:nvSpPr>
          <p:cNvPr id="262" name="Google Shape;262;g372963a97b3_0_132"/>
          <p:cNvSpPr txBox="1"/>
          <p:nvPr/>
        </p:nvSpPr>
        <p:spPr>
          <a:xfrm>
            <a:off x="3921264" y="3146357"/>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263" name="Google Shape;263;g372963a97b3_0_132"/>
          <p:cNvSpPr/>
          <p:nvPr/>
        </p:nvSpPr>
        <p:spPr>
          <a:xfrm>
            <a:off x="4022441" y="2420435"/>
            <a:ext cx="891300" cy="7641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g372963a97b3_0_132"/>
          <p:cNvSpPr txBox="1"/>
          <p:nvPr/>
        </p:nvSpPr>
        <p:spPr>
          <a:xfrm>
            <a:off x="5425830" y="3164345"/>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Redis</a:t>
            </a:r>
            <a:endParaRPr/>
          </a:p>
        </p:txBody>
      </p:sp>
      <p:sp>
        <p:nvSpPr>
          <p:cNvPr id="265" name="Google Shape;265;g372963a97b3_0_132"/>
          <p:cNvSpPr/>
          <p:nvPr/>
        </p:nvSpPr>
        <p:spPr>
          <a:xfrm>
            <a:off x="5798516" y="2548617"/>
            <a:ext cx="524100" cy="5076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66" name="Google Shape;266;g372963a97b3_0_132"/>
          <p:cNvCxnSpPr/>
          <p:nvPr/>
        </p:nvCxnSpPr>
        <p:spPr>
          <a:xfrm>
            <a:off x="5096563" y="2904565"/>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267" name="Google Shape;267;g372963a97b3_0_132"/>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dirty="0">
                <a:solidFill>
                  <a:srgbClr val="841A2F"/>
                </a:solidFill>
                <a:latin typeface="Calibri"/>
                <a:ea typeface="Calibri"/>
                <a:cs typeface="Calibri"/>
                <a:sym typeface="Calibri"/>
              </a:rPr>
              <a:t>Aditya’s Journey</a:t>
            </a:r>
            <a:endParaRPr sz="2000" b="1" i="0" u="none" strike="noStrike" cap="none" dirty="0">
              <a:solidFill>
                <a:srgbClr val="841A2F"/>
              </a:solidFill>
              <a:latin typeface="Calibri"/>
              <a:ea typeface="Calibri"/>
              <a:cs typeface="Calibri"/>
              <a:sym typeface="Calibri"/>
            </a:endParaRPr>
          </a:p>
        </p:txBody>
      </p:sp>
      <p:pic>
        <p:nvPicPr>
          <p:cNvPr id="268" name="Google Shape;268;g372963a97b3_0_132" title="ChatGPT Image Jul 27, 2025, 09_22_18 PM.png"/>
          <p:cNvPicPr preferRelativeResize="0"/>
          <p:nvPr/>
        </p:nvPicPr>
        <p:blipFill rotWithShape="1">
          <a:blip r:embed="rId6">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372963a97b3_0_144"/>
          <p:cNvPicPr preferRelativeResize="0"/>
          <p:nvPr/>
        </p:nvPicPr>
        <p:blipFill rotWithShape="1">
          <a:blip r:embed="rId3">
            <a:alphaModFix/>
          </a:blip>
          <a:srcRect/>
          <a:stretch/>
        </p:blipFill>
        <p:spPr>
          <a:xfrm>
            <a:off x="978273" y="1132914"/>
            <a:ext cx="2877673" cy="2877673"/>
          </a:xfrm>
          <a:prstGeom prst="rect">
            <a:avLst/>
          </a:prstGeom>
          <a:noFill/>
          <a:ln>
            <a:noFill/>
          </a:ln>
        </p:spPr>
      </p:pic>
      <p:sp>
        <p:nvSpPr>
          <p:cNvPr id="274" name="Google Shape;274;g372963a97b3_0_144"/>
          <p:cNvSpPr/>
          <p:nvPr/>
        </p:nvSpPr>
        <p:spPr>
          <a:xfrm>
            <a:off x="3525106" y="982133"/>
            <a:ext cx="3525900" cy="834900"/>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Cart API </a:t>
            </a:r>
            <a:r>
              <a:rPr lang="en-CA" sz="1200">
                <a:solidFill>
                  <a:schemeClr val="dk1"/>
                </a:solidFill>
              </a:rPr>
              <a:t>up and running -</a:t>
            </a:r>
            <a:r>
              <a:rPr lang="en-CA" sz="1200" b="0" i="0" u="none" strike="noStrike" cap="none">
                <a:solidFill>
                  <a:schemeClr val="dk1"/>
                </a:solidFill>
                <a:latin typeface="Arial"/>
                <a:ea typeface="Arial"/>
                <a:cs typeface="Arial"/>
                <a:sym typeface="Arial"/>
              </a:rPr>
              <a:t> </a:t>
            </a:r>
            <a:r>
              <a:rPr lang="en-CA" sz="1200">
                <a:solidFill>
                  <a:schemeClr val="dk1"/>
                </a:solidFill>
              </a:rPr>
              <a:t>Next </a:t>
            </a:r>
            <a:r>
              <a:rPr lang="en-CA" sz="1200" b="0" i="0" u="none" strike="noStrike" cap="none">
                <a:solidFill>
                  <a:schemeClr val="dk1"/>
                </a:solidFill>
                <a:latin typeface="Arial"/>
                <a:ea typeface="Arial"/>
                <a:cs typeface="Arial"/>
                <a:sym typeface="Arial"/>
              </a:rPr>
              <a:t>Store UI 🙂</a:t>
            </a:r>
            <a:endParaRPr sz="1200" b="0" i="0" u="none" strike="noStrike" cap="none">
              <a:solidFill>
                <a:schemeClr val="dk1"/>
              </a:solidFill>
              <a:latin typeface="Arial"/>
              <a:ea typeface="Arial"/>
              <a:cs typeface="Arial"/>
              <a:sym typeface="Arial"/>
            </a:endParaRPr>
          </a:p>
        </p:txBody>
      </p:sp>
      <p:sp>
        <p:nvSpPr>
          <p:cNvPr id="275" name="Google Shape;275;g372963a97b3_0_144"/>
          <p:cNvSpPr txBox="1"/>
          <p:nvPr/>
        </p:nvSpPr>
        <p:spPr>
          <a:xfrm>
            <a:off x="4175789" y="3146357"/>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276" name="Google Shape;276;g372963a97b3_0_144"/>
          <p:cNvSpPr/>
          <p:nvPr/>
        </p:nvSpPr>
        <p:spPr>
          <a:xfrm>
            <a:off x="4276966" y="2420435"/>
            <a:ext cx="891300" cy="7641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g372963a97b3_0_144"/>
          <p:cNvSpPr txBox="1"/>
          <p:nvPr/>
        </p:nvSpPr>
        <p:spPr>
          <a:xfrm>
            <a:off x="5736917" y="3164345"/>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Redis</a:t>
            </a:r>
            <a:endParaRPr/>
          </a:p>
        </p:txBody>
      </p:sp>
      <p:sp>
        <p:nvSpPr>
          <p:cNvPr id="278" name="Google Shape;278;g372963a97b3_0_144"/>
          <p:cNvSpPr/>
          <p:nvPr/>
        </p:nvSpPr>
        <p:spPr>
          <a:xfrm>
            <a:off x="6109603" y="2548617"/>
            <a:ext cx="524100" cy="5076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79" name="Google Shape;279;g372963a97b3_0_144"/>
          <p:cNvCxnSpPr/>
          <p:nvPr/>
        </p:nvCxnSpPr>
        <p:spPr>
          <a:xfrm>
            <a:off x="5407650" y="2904565"/>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280" name="Google Shape;280;g372963a97b3_0_144"/>
          <p:cNvSpPr txBox="1"/>
          <p:nvPr/>
        </p:nvSpPr>
        <p:spPr>
          <a:xfrm>
            <a:off x="7213536" y="3142041"/>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Store UI</a:t>
            </a:r>
            <a:endParaRPr/>
          </a:p>
        </p:txBody>
      </p:sp>
      <p:sp>
        <p:nvSpPr>
          <p:cNvPr id="281" name="Google Shape;281;g372963a97b3_0_144"/>
          <p:cNvSpPr/>
          <p:nvPr/>
        </p:nvSpPr>
        <p:spPr>
          <a:xfrm>
            <a:off x="7495211" y="2388005"/>
            <a:ext cx="706200" cy="6846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82" name="Google Shape;282;g372963a97b3_0_144"/>
          <p:cNvCxnSpPr/>
          <p:nvPr/>
        </p:nvCxnSpPr>
        <p:spPr>
          <a:xfrm>
            <a:off x="6941176" y="2904565"/>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283" name="Google Shape;283;g372963a97b3_0_144"/>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284" name="Google Shape;284;g372963a97b3_0_144" title="ChatGPT Image Jul 27, 2025, 09_22_18 PM.png"/>
          <p:cNvPicPr preferRelativeResize="0"/>
          <p:nvPr/>
        </p:nvPicPr>
        <p:blipFill rotWithShape="1">
          <a:blip r:embed="rId7">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 name="Google Shape;273;g372963a97b3_0_144">
            <a:extLst>
              <a:ext uri="{FF2B5EF4-FFF2-40B4-BE49-F238E27FC236}">
                <a16:creationId xmlns:a16="http://schemas.microsoft.com/office/drawing/2014/main" id="{3A57EEE0-AF6F-F698-FB69-B7138F0A952E}"/>
              </a:ext>
            </a:extLst>
          </p:cNvPr>
          <p:cNvPicPr preferRelativeResize="0"/>
          <p:nvPr/>
        </p:nvPicPr>
        <p:blipFill rotWithShape="1">
          <a:blip r:embed="rId3">
            <a:alphaModFix/>
          </a:blip>
          <a:srcRect/>
          <a:stretch/>
        </p:blipFill>
        <p:spPr>
          <a:xfrm>
            <a:off x="1283541" y="1502792"/>
            <a:ext cx="2305999" cy="2305999"/>
          </a:xfrm>
          <a:prstGeom prst="rect">
            <a:avLst/>
          </a:prstGeom>
          <a:noFill/>
          <a:ln>
            <a:noFill/>
          </a:ln>
        </p:spPr>
      </p:pic>
      <p:pic>
        <p:nvPicPr>
          <p:cNvPr id="289" name="Google Shape;289;g372963a97b3_0_159"/>
          <p:cNvPicPr preferRelativeResize="0"/>
          <p:nvPr/>
        </p:nvPicPr>
        <p:blipFill rotWithShape="1">
          <a:blip r:embed="rId4">
            <a:alphaModFix/>
          </a:blip>
          <a:srcRect/>
          <a:stretch/>
        </p:blipFill>
        <p:spPr>
          <a:xfrm>
            <a:off x="1062320" y="1294278"/>
            <a:ext cx="2723028" cy="2723028"/>
          </a:xfrm>
          <a:prstGeom prst="rect">
            <a:avLst/>
          </a:prstGeom>
          <a:noFill/>
          <a:ln>
            <a:noFill/>
          </a:ln>
        </p:spPr>
      </p:pic>
      <p:sp>
        <p:nvSpPr>
          <p:cNvPr id="290" name="Google Shape;290;g372963a97b3_0_159"/>
          <p:cNvSpPr/>
          <p:nvPr/>
        </p:nvSpPr>
        <p:spPr>
          <a:xfrm>
            <a:off x="3495874" y="982133"/>
            <a:ext cx="3525900" cy="834900"/>
          </a:xfrm>
          <a:prstGeom prst="wedgeEllipseCallout">
            <a:avLst>
              <a:gd name="adj1" fmla="val -39204"/>
              <a:gd name="adj2" fmla="val 71257"/>
            </a:avLst>
          </a:prstGeom>
          <a:solidFill>
            <a:schemeClr val="lt1"/>
          </a:solid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Wait… Store UI needs</a:t>
            </a:r>
            <a:r>
              <a:rPr lang="en-CA" sz="1200">
                <a:solidFill>
                  <a:schemeClr val="dk1"/>
                </a:solidFill>
              </a:rPr>
              <a:t> </a:t>
            </a:r>
            <a:r>
              <a:rPr lang="en-CA" sz="1200" b="0" i="0" u="none" strike="noStrike" cap="none">
                <a:solidFill>
                  <a:schemeClr val="dk1"/>
                </a:solidFill>
                <a:latin typeface="Arial"/>
                <a:ea typeface="Arial"/>
                <a:cs typeface="Arial"/>
                <a:sym typeface="Arial"/>
              </a:rPr>
              <a:t>Product service for real items? 🤨</a:t>
            </a:r>
            <a:endParaRPr sz="1200" b="0" i="0" u="none" strike="noStrike" cap="none">
              <a:solidFill>
                <a:schemeClr val="dk1"/>
              </a:solidFill>
              <a:latin typeface="Arial"/>
              <a:ea typeface="Arial"/>
              <a:cs typeface="Arial"/>
              <a:sym typeface="Arial"/>
            </a:endParaRPr>
          </a:p>
        </p:txBody>
      </p:sp>
      <p:sp>
        <p:nvSpPr>
          <p:cNvPr id="291" name="Google Shape;291;g372963a97b3_0_159"/>
          <p:cNvSpPr txBox="1"/>
          <p:nvPr/>
        </p:nvSpPr>
        <p:spPr>
          <a:xfrm>
            <a:off x="4193691" y="3146357"/>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292" name="Google Shape;292;g372963a97b3_0_159"/>
          <p:cNvSpPr/>
          <p:nvPr/>
        </p:nvSpPr>
        <p:spPr>
          <a:xfrm>
            <a:off x="4294868" y="2420435"/>
            <a:ext cx="891300" cy="7641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g372963a97b3_0_159"/>
          <p:cNvSpPr txBox="1"/>
          <p:nvPr/>
        </p:nvSpPr>
        <p:spPr>
          <a:xfrm>
            <a:off x="5792527" y="3164345"/>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Redis</a:t>
            </a:r>
            <a:endParaRPr/>
          </a:p>
        </p:txBody>
      </p:sp>
      <p:sp>
        <p:nvSpPr>
          <p:cNvPr id="294" name="Google Shape;294;g372963a97b3_0_159"/>
          <p:cNvSpPr/>
          <p:nvPr/>
        </p:nvSpPr>
        <p:spPr>
          <a:xfrm>
            <a:off x="6165213" y="2548617"/>
            <a:ext cx="524100" cy="5076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95" name="Google Shape;295;g372963a97b3_0_159"/>
          <p:cNvCxnSpPr/>
          <p:nvPr/>
        </p:nvCxnSpPr>
        <p:spPr>
          <a:xfrm>
            <a:off x="5463260" y="2904565"/>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296" name="Google Shape;296;g372963a97b3_0_159"/>
          <p:cNvSpPr txBox="1"/>
          <p:nvPr/>
        </p:nvSpPr>
        <p:spPr>
          <a:xfrm>
            <a:off x="7269146" y="3142041"/>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Store UI</a:t>
            </a:r>
            <a:endParaRPr/>
          </a:p>
        </p:txBody>
      </p:sp>
      <p:sp>
        <p:nvSpPr>
          <p:cNvPr id="297" name="Google Shape;297;g372963a97b3_0_159"/>
          <p:cNvSpPr/>
          <p:nvPr/>
        </p:nvSpPr>
        <p:spPr>
          <a:xfrm>
            <a:off x="7550821" y="2388005"/>
            <a:ext cx="706200" cy="6846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g372963a97b3_0_159"/>
          <p:cNvSpPr txBox="1"/>
          <p:nvPr/>
        </p:nvSpPr>
        <p:spPr>
          <a:xfrm>
            <a:off x="7221521" y="4725753"/>
            <a:ext cx="1492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Product Microservice</a:t>
            </a:r>
            <a:endParaRPr/>
          </a:p>
        </p:txBody>
      </p:sp>
      <p:sp>
        <p:nvSpPr>
          <p:cNvPr id="299" name="Google Shape;299;g372963a97b3_0_159"/>
          <p:cNvSpPr/>
          <p:nvPr/>
        </p:nvSpPr>
        <p:spPr>
          <a:xfrm>
            <a:off x="7519542" y="3951898"/>
            <a:ext cx="658500" cy="741300"/>
          </a:xfrm>
          <a:prstGeom prst="rect">
            <a:avLst/>
          </a:prstGeom>
          <a:blipFill rotWithShape="1">
            <a:blip r:embed="rId8">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00" name="Google Shape;300;g372963a97b3_0_159"/>
          <p:cNvCxnSpPr/>
          <p:nvPr/>
        </p:nvCxnSpPr>
        <p:spPr>
          <a:xfrm>
            <a:off x="6996786" y="2904565"/>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cxnSp>
        <p:nvCxnSpPr>
          <p:cNvPr id="301" name="Google Shape;301;g372963a97b3_0_159"/>
          <p:cNvCxnSpPr/>
          <p:nvPr/>
        </p:nvCxnSpPr>
        <p:spPr>
          <a:xfrm>
            <a:off x="7807531" y="3502097"/>
            <a:ext cx="0" cy="35100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302" name="Google Shape;302;g372963a97b3_0_159"/>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303" name="Google Shape;303;g372963a97b3_0_159" title="ChatGPT Image Jul 27, 2025, 09_22_18 PM.png"/>
          <p:cNvPicPr preferRelativeResize="0"/>
          <p:nvPr/>
        </p:nvPicPr>
        <p:blipFill rotWithShape="1">
          <a:blip r:embed="rId9">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372963a97b3_0_177"/>
          <p:cNvPicPr preferRelativeResize="0"/>
          <p:nvPr/>
        </p:nvPicPr>
        <p:blipFill rotWithShape="1">
          <a:blip r:embed="rId3">
            <a:alphaModFix/>
          </a:blip>
          <a:srcRect/>
          <a:stretch/>
        </p:blipFill>
        <p:spPr>
          <a:xfrm>
            <a:off x="1062320" y="1294278"/>
            <a:ext cx="2723028" cy="2723028"/>
          </a:xfrm>
          <a:prstGeom prst="rect">
            <a:avLst/>
          </a:prstGeom>
          <a:noFill/>
          <a:ln>
            <a:noFill/>
          </a:ln>
        </p:spPr>
      </p:pic>
      <p:sp>
        <p:nvSpPr>
          <p:cNvPr id="309" name="Google Shape;309;g372963a97b3_0_177"/>
          <p:cNvSpPr txBox="1"/>
          <p:nvPr/>
        </p:nvSpPr>
        <p:spPr>
          <a:xfrm>
            <a:off x="4502251" y="3136931"/>
            <a:ext cx="1269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Cart Microservice</a:t>
            </a:r>
            <a:endParaRPr/>
          </a:p>
        </p:txBody>
      </p:sp>
      <p:sp>
        <p:nvSpPr>
          <p:cNvPr id="310" name="Google Shape;310;g372963a97b3_0_177"/>
          <p:cNvSpPr/>
          <p:nvPr/>
        </p:nvSpPr>
        <p:spPr>
          <a:xfrm>
            <a:off x="4603428" y="2411009"/>
            <a:ext cx="891300" cy="7641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1" name="Google Shape;311;g372963a97b3_0_177"/>
          <p:cNvSpPr txBox="1"/>
          <p:nvPr/>
        </p:nvSpPr>
        <p:spPr>
          <a:xfrm>
            <a:off x="6101087" y="3154919"/>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Redis</a:t>
            </a:r>
            <a:endParaRPr/>
          </a:p>
        </p:txBody>
      </p:sp>
      <p:sp>
        <p:nvSpPr>
          <p:cNvPr id="312" name="Google Shape;312;g372963a97b3_0_177"/>
          <p:cNvSpPr/>
          <p:nvPr/>
        </p:nvSpPr>
        <p:spPr>
          <a:xfrm>
            <a:off x="6473773" y="2539191"/>
            <a:ext cx="524100" cy="5076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3" name="Google Shape;313;g372963a97b3_0_177"/>
          <p:cNvCxnSpPr/>
          <p:nvPr/>
        </p:nvCxnSpPr>
        <p:spPr>
          <a:xfrm>
            <a:off x="5771820" y="2895139"/>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314" name="Google Shape;314;g372963a97b3_0_177"/>
          <p:cNvSpPr txBox="1"/>
          <p:nvPr/>
        </p:nvSpPr>
        <p:spPr>
          <a:xfrm>
            <a:off x="7577706" y="3132615"/>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Store UI</a:t>
            </a:r>
            <a:endParaRPr/>
          </a:p>
        </p:txBody>
      </p:sp>
      <p:sp>
        <p:nvSpPr>
          <p:cNvPr id="315" name="Google Shape;315;g372963a97b3_0_177"/>
          <p:cNvSpPr/>
          <p:nvPr/>
        </p:nvSpPr>
        <p:spPr>
          <a:xfrm>
            <a:off x="7859381" y="2378579"/>
            <a:ext cx="706200" cy="6846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 name="Google Shape;316;g372963a97b3_0_177"/>
          <p:cNvSpPr txBox="1"/>
          <p:nvPr/>
        </p:nvSpPr>
        <p:spPr>
          <a:xfrm>
            <a:off x="7530081" y="4716327"/>
            <a:ext cx="14925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Product Microservice</a:t>
            </a:r>
            <a:endParaRPr/>
          </a:p>
        </p:txBody>
      </p:sp>
      <p:sp>
        <p:nvSpPr>
          <p:cNvPr id="317" name="Google Shape;317;g372963a97b3_0_177"/>
          <p:cNvSpPr/>
          <p:nvPr/>
        </p:nvSpPr>
        <p:spPr>
          <a:xfrm>
            <a:off x="7828102" y="3942472"/>
            <a:ext cx="658500" cy="7413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g372963a97b3_0_177"/>
          <p:cNvSpPr txBox="1"/>
          <p:nvPr/>
        </p:nvSpPr>
        <p:spPr>
          <a:xfrm>
            <a:off x="5880777" y="4716327"/>
            <a:ext cx="12696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900" b="0" i="0" u="none" strike="noStrike" cap="none">
                <a:solidFill>
                  <a:srgbClr val="000000"/>
                </a:solidFill>
                <a:latin typeface="Arial"/>
                <a:ea typeface="Arial"/>
                <a:cs typeface="Arial"/>
                <a:sym typeface="Arial"/>
              </a:rPr>
              <a:t>Mongo DB</a:t>
            </a:r>
            <a:endParaRPr/>
          </a:p>
        </p:txBody>
      </p:sp>
      <p:sp>
        <p:nvSpPr>
          <p:cNvPr id="319" name="Google Shape;319;g372963a97b3_0_177"/>
          <p:cNvSpPr/>
          <p:nvPr/>
        </p:nvSpPr>
        <p:spPr>
          <a:xfrm>
            <a:off x="6163582" y="3942472"/>
            <a:ext cx="704100" cy="741300"/>
          </a:xfrm>
          <a:prstGeom prst="rect">
            <a:avLst/>
          </a:prstGeom>
          <a:blipFill rotWithShape="1">
            <a:blip r:embed="rId8">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0" name="Google Shape;320;g372963a97b3_0_177"/>
          <p:cNvCxnSpPr/>
          <p:nvPr/>
        </p:nvCxnSpPr>
        <p:spPr>
          <a:xfrm>
            <a:off x="7305346" y="2895139"/>
            <a:ext cx="4494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cxnSp>
        <p:nvCxnSpPr>
          <p:cNvPr id="321" name="Google Shape;321;g372963a97b3_0_177"/>
          <p:cNvCxnSpPr/>
          <p:nvPr/>
        </p:nvCxnSpPr>
        <p:spPr>
          <a:xfrm>
            <a:off x="8116091" y="3492671"/>
            <a:ext cx="0" cy="35100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cxnSp>
        <p:nvCxnSpPr>
          <p:cNvPr id="322" name="Google Shape;322;g372963a97b3_0_177"/>
          <p:cNvCxnSpPr/>
          <p:nvPr/>
        </p:nvCxnSpPr>
        <p:spPr>
          <a:xfrm rot="10800000">
            <a:off x="7132881" y="4325526"/>
            <a:ext cx="397200" cy="0"/>
          </a:xfrm>
          <a:prstGeom prst="straightConnector1">
            <a:avLst/>
          </a:prstGeom>
          <a:noFill/>
          <a:ln w="9525" cap="flat" cmpd="sng">
            <a:solidFill>
              <a:schemeClr val="tx1">
                <a:lumMod val="75000"/>
                <a:lumOff val="25000"/>
              </a:schemeClr>
            </a:solidFill>
            <a:prstDash val="solid"/>
            <a:round/>
            <a:headEnd type="none" w="sm" len="sm"/>
            <a:tailEnd type="triangle" w="med" len="med"/>
          </a:ln>
        </p:spPr>
      </p:cxnSp>
      <p:sp>
        <p:nvSpPr>
          <p:cNvPr id="323" name="Google Shape;323;g372963a97b3_0_177"/>
          <p:cNvSpPr/>
          <p:nvPr/>
        </p:nvSpPr>
        <p:spPr>
          <a:xfrm>
            <a:off x="3512203" y="982133"/>
            <a:ext cx="3525900" cy="834900"/>
          </a:xfrm>
          <a:prstGeom prst="wedgeEllipseCallout">
            <a:avLst>
              <a:gd name="adj1" fmla="val -39204"/>
              <a:gd name="adj2" fmla="val 71257"/>
            </a:avLst>
          </a:prstGeom>
          <a:solidFill>
            <a:schemeClr val="lt1"/>
          </a:solidFill>
          <a:ln w="127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Oh great, Product needs Mongo running too 😤</a:t>
            </a:r>
            <a:endParaRPr sz="1200" b="0" i="0" u="none" strike="noStrike" cap="none">
              <a:solidFill>
                <a:schemeClr val="dk1"/>
              </a:solidFill>
              <a:latin typeface="Arial"/>
              <a:ea typeface="Arial"/>
              <a:cs typeface="Arial"/>
              <a:sym typeface="Arial"/>
            </a:endParaRPr>
          </a:p>
        </p:txBody>
      </p:sp>
      <p:sp>
        <p:nvSpPr>
          <p:cNvPr id="324" name="Google Shape;324;g372963a97b3_0_177"/>
          <p:cNvSpPr txBox="1"/>
          <p:nvPr/>
        </p:nvSpPr>
        <p:spPr>
          <a:xfrm>
            <a:off x="980182" y="-101592"/>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Arial"/>
              <a:buNone/>
            </a:pPr>
            <a:r>
              <a:rPr lang="en-CA" sz="2000" b="1" i="0" u="none" strike="noStrike" cap="none">
                <a:solidFill>
                  <a:srgbClr val="841A2F"/>
                </a:solidFill>
                <a:latin typeface="Calibri"/>
                <a:ea typeface="Calibri"/>
                <a:cs typeface="Calibri"/>
                <a:sym typeface="Calibri"/>
              </a:rPr>
              <a:t>Aditya’s Journey</a:t>
            </a:r>
            <a:endParaRPr sz="2000" b="1" i="0" u="none" strike="noStrike" cap="none">
              <a:solidFill>
                <a:srgbClr val="841A2F"/>
              </a:solidFill>
              <a:latin typeface="Calibri"/>
              <a:ea typeface="Calibri"/>
              <a:cs typeface="Calibri"/>
              <a:sym typeface="Calibri"/>
            </a:endParaRPr>
          </a:p>
        </p:txBody>
      </p:sp>
      <p:pic>
        <p:nvPicPr>
          <p:cNvPr id="325" name="Google Shape;325;g372963a97b3_0_177" title="ChatGPT Image Jul 27, 2025, 09_22_18 PM.png"/>
          <p:cNvPicPr preferRelativeResize="0"/>
          <p:nvPr/>
        </p:nvPicPr>
        <p:blipFill rotWithShape="1">
          <a:blip r:embed="rId9">
            <a:alphaModFix/>
          </a:blip>
          <a:srcRect/>
          <a:stretch/>
        </p:blipFill>
        <p:spPr>
          <a:xfrm>
            <a:off x="277113" y="5486"/>
            <a:ext cx="675226" cy="675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ppViewX ">
      <a:dk1>
        <a:srgbClr val="12122C"/>
      </a:dk1>
      <a:lt1>
        <a:srgbClr val="FFFFFF"/>
      </a:lt1>
      <a:dk2>
        <a:srgbClr val="EE4137"/>
      </a:dk2>
      <a:lt2>
        <a:srgbClr val="EAF3F7"/>
      </a:lt2>
      <a:accent1>
        <a:srgbClr val="5103F5"/>
      </a:accent1>
      <a:accent2>
        <a:srgbClr val="5103F5"/>
      </a:accent2>
      <a:accent3>
        <a:srgbClr val="EAF3F7"/>
      </a:accent3>
      <a:accent4>
        <a:srgbClr val="12122C"/>
      </a:accent4>
      <a:accent5>
        <a:srgbClr val="EE4137"/>
      </a:accent5>
      <a:accent6>
        <a:srgbClr val="EE4137"/>
      </a:accent6>
      <a:hlink>
        <a:srgbClr val="4A00FF"/>
      </a:hlink>
      <a:folHlink>
        <a:srgbClr val="4B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2041</Words>
  <Application>Microsoft Office PowerPoint</Application>
  <PresentationFormat>On-screen Show (16:9)</PresentationFormat>
  <Paragraphs>161</Paragraphs>
  <Slides>24</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Calibri</vt:lpstr>
      <vt:lpstr>Courier New</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Alex Contini</dc:creator>
  <cp:lastModifiedBy>Raghu C</cp:lastModifiedBy>
  <cp:revision>6</cp:revision>
  <dcterms:created xsi:type="dcterms:W3CDTF">2019-07-29T21:37:05Z</dcterms:created>
  <dcterms:modified xsi:type="dcterms:W3CDTF">2025-08-07T07:54:49Z</dcterms:modified>
</cp:coreProperties>
</file>